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82" r:id="rId3"/>
    <p:sldId id="280" r:id="rId4"/>
    <p:sldId id="258" r:id="rId5"/>
    <p:sldId id="283" r:id="rId6"/>
    <p:sldId id="259" r:id="rId7"/>
    <p:sldId id="260" r:id="rId8"/>
    <p:sldId id="261" r:id="rId9"/>
    <p:sldId id="262" r:id="rId10"/>
    <p:sldId id="263" r:id="rId11"/>
    <p:sldId id="279" r:id="rId12"/>
    <p:sldId id="264" r:id="rId13"/>
    <p:sldId id="265" r:id="rId14"/>
    <p:sldId id="281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 type="screen16x9"/>
  <p:notesSz cx="6858000" cy="9144000"/>
  <p:defaultTextStyle>
    <a:defPPr>
      <a:defRPr lang="ko-KR"/>
    </a:defPPr>
    <a:lvl1pPr marL="0" algn="l" defTabSz="95083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20" algn="l" defTabSz="95083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839" algn="l" defTabSz="95083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258" algn="l" defTabSz="95083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677" algn="l" defTabSz="95083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097" algn="l" defTabSz="95083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518" algn="l" defTabSz="95083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7936" algn="l" defTabSz="95083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356" algn="l" defTabSz="95083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2912-B6F6-40D0-B254-01985BFD4034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9439C-7DC4-49F2-B06A-1D2D1F727A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08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420" algn="l" defTabSz="9508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0839" algn="l" defTabSz="9508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6258" algn="l" defTabSz="9508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1677" algn="l" defTabSz="9508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7097" algn="l" defTabSz="9508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2518" algn="l" defTabSz="9508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7936" algn="l" defTabSz="9508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3356" algn="l" defTabSz="9508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rosong@hk.co.kr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sz="1600" dirty="0" smtClean="0"/>
              <a:t>서울중앙병원 스포츠건강의학센터 진영수 소장</a:t>
            </a:r>
            <a:r>
              <a:rPr lang="en-US" altLang="ko-KR" sz="1600" dirty="0" smtClean="0"/>
              <a:t>(50·</a:t>
            </a:r>
            <a:r>
              <a:rPr lang="ko-KR" altLang="en-US" sz="1600" dirty="0" smtClean="0"/>
              <a:t>울산의대교수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은 “기의 존재 유무에 대한 논의는 이미 있는 쪽으로 결봤습니다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기공이 일정 수준에 이른 분들은 </a:t>
            </a:r>
            <a:r>
              <a:rPr lang="ko-KR" altLang="en-US" sz="1200" dirty="0" smtClean="0"/>
              <a:t>면역기능이 일반인보다 높다는 것은 이미 의학계에서 보고된 내용입니다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자연적인 치유 능력도 훨씬 빠르다고 할 수 있습니다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우리가 유의해야 할 것은 기공의 힘으로 남을 치유한다는 일부 사람의 주장입니다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이것은 아직 검증되지 않은 분야입니다</a:t>
            </a:r>
            <a:r>
              <a:rPr lang="en-US" altLang="ko-KR" sz="1200" dirty="0" smtClean="0"/>
              <a:t>.” </a:t>
            </a:r>
          </a:p>
          <a:p>
            <a:r>
              <a:rPr lang="en-US" altLang="ko-KR" sz="1200" b="1" dirty="0" smtClean="0"/>
              <a:t>-</a:t>
            </a:r>
            <a:r>
              <a:rPr lang="ko-KR" altLang="en-US" sz="1200" b="1" dirty="0" smtClean="0"/>
              <a:t>외국에서도 기 연구가 진행된다는데</a:t>
            </a:r>
            <a:r>
              <a:rPr lang="en-US" altLang="ko-KR" sz="1200" b="1" dirty="0" smtClean="0"/>
              <a:t>. </a:t>
            </a:r>
            <a:endParaRPr lang="ko-KR" altLang="en-US" sz="1200" dirty="0" smtClean="0"/>
          </a:p>
          <a:p>
            <a:r>
              <a:rPr lang="ko-KR" altLang="en-US" sz="1200" dirty="0" smtClean="0"/>
              <a:t>“지난해 저희 병원은 하버드대학과 </a:t>
            </a:r>
            <a:r>
              <a:rPr lang="ko-KR" altLang="en-US" sz="1200" dirty="0" err="1" smtClean="0"/>
              <a:t>기치료</a:t>
            </a:r>
            <a:r>
              <a:rPr lang="ko-KR" altLang="en-US" sz="1200" dirty="0" smtClean="0"/>
              <a:t> 등 </a:t>
            </a:r>
            <a:r>
              <a:rPr lang="ko-KR" altLang="en-US" sz="1100" dirty="0" smtClean="0"/>
              <a:t>대체의학에 대한 </a:t>
            </a:r>
            <a:r>
              <a:rPr lang="ko-KR" altLang="en-US" sz="1100" dirty="0" err="1" smtClean="0"/>
              <a:t>워크샵을</a:t>
            </a:r>
            <a:r>
              <a:rPr lang="ko-KR" altLang="en-US" sz="1100" dirty="0" smtClean="0"/>
              <a:t> 함께 진행했습니다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그들도 현대의학이 치료하지 못하는 불치병에 대한 한계를 인식하고 동양의학에 높은 관심을 보이고 있습니다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그리고 실제로 상당 수준까지 연구를 </a:t>
            </a:r>
            <a:r>
              <a:rPr lang="ko-KR" altLang="en-US" sz="1100" dirty="0" err="1" smtClean="0"/>
              <a:t>진행중에</a:t>
            </a:r>
            <a:r>
              <a:rPr lang="ko-KR" altLang="en-US" sz="1100" dirty="0" smtClean="0"/>
              <a:t> 있습니다</a:t>
            </a:r>
            <a:r>
              <a:rPr lang="en-US" altLang="ko-KR" sz="1100" dirty="0" smtClean="0"/>
              <a:t>.” </a:t>
            </a:r>
          </a:p>
          <a:p>
            <a:r>
              <a:rPr lang="en-US" altLang="ko-KR" sz="1100" b="1" dirty="0" smtClean="0"/>
              <a:t>-</a:t>
            </a:r>
            <a:r>
              <a:rPr lang="ko-KR" altLang="en-US" sz="1100" b="1" dirty="0" smtClean="0"/>
              <a:t>아직 </a:t>
            </a:r>
            <a:r>
              <a:rPr lang="ko-KR" altLang="en-US" sz="1100" b="1" dirty="0" err="1" smtClean="0"/>
              <a:t>기치료</a:t>
            </a:r>
            <a:r>
              <a:rPr lang="ko-KR" altLang="en-US" sz="1100" b="1" dirty="0" smtClean="0"/>
              <a:t> 등 동양의학에 비판적인 양의가 많은데</a:t>
            </a:r>
            <a:r>
              <a:rPr lang="en-US" altLang="ko-KR" sz="1100" b="1" dirty="0" smtClean="0"/>
              <a:t>. </a:t>
            </a:r>
            <a:endParaRPr lang="ko-KR" altLang="en-US" sz="1100" dirty="0" smtClean="0"/>
          </a:p>
          <a:p>
            <a:r>
              <a:rPr lang="ko-KR" altLang="en-US" sz="1100" dirty="0" smtClean="0"/>
              <a:t>“사실입니다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저희 병원에서도 ‘아직 검증도 안된 대체의학 연구 분야에 우리가 먼저 나서서 투자해야 할 이유가 있느냐’</a:t>
            </a:r>
            <a:r>
              <a:rPr lang="ko-KR" altLang="en-US" sz="1100" dirty="0" err="1" smtClean="0"/>
              <a:t>며</a:t>
            </a:r>
            <a:r>
              <a:rPr lang="ko-KR" altLang="en-US" sz="1100" dirty="0" smtClean="0"/>
              <a:t> 반대하는 의사들이 적지 않습니다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그러나 </a:t>
            </a:r>
            <a:r>
              <a:rPr lang="ko-KR" altLang="en-US" sz="1400" dirty="0" smtClean="0"/>
              <a:t>대체의학 중에서도 가장 활성화돼 있는 </a:t>
            </a:r>
            <a:r>
              <a:rPr lang="ko-KR" altLang="en-US" sz="1400" dirty="0" err="1" smtClean="0"/>
              <a:t>기치료</a:t>
            </a:r>
            <a:r>
              <a:rPr lang="ko-KR" altLang="en-US" sz="1400" dirty="0" smtClean="0"/>
              <a:t> 연구는 이미 세계적 추세입니다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그리고 검증이 안된 분야이기 때문에 오히려 각종 부작용으로부터 국민을 보호한다는 대국적인 차원에서도 반드시 연구가 이뤄져야 한다고 믿습니다</a:t>
            </a:r>
            <a:r>
              <a:rPr lang="en-US" altLang="ko-KR" sz="1400" dirty="0" smtClean="0"/>
              <a:t>.” </a:t>
            </a:r>
          </a:p>
          <a:p>
            <a:r>
              <a:rPr lang="en-US" altLang="ko-KR" sz="1400" b="1" dirty="0" smtClean="0"/>
              <a:t>-</a:t>
            </a:r>
            <a:r>
              <a:rPr lang="ko-KR" altLang="en-US" sz="1400" b="1" dirty="0" smtClean="0"/>
              <a:t>일부 사이비 </a:t>
            </a:r>
            <a:r>
              <a:rPr lang="ko-KR" altLang="en-US" sz="1400" b="1" dirty="0" err="1" smtClean="0"/>
              <a:t>기치료도</a:t>
            </a:r>
            <a:r>
              <a:rPr lang="ko-KR" altLang="en-US" sz="1400" b="1" dirty="0" smtClean="0"/>
              <a:t> 난립하는데</a:t>
            </a:r>
            <a:r>
              <a:rPr lang="en-US" altLang="ko-KR" sz="1400" b="1" dirty="0" smtClean="0"/>
              <a:t>. </a:t>
            </a:r>
            <a:endParaRPr lang="ko-KR" altLang="en-US" sz="1400" dirty="0" smtClean="0"/>
          </a:p>
          <a:p>
            <a:r>
              <a:rPr lang="ko-KR" altLang="en-US" sz="1400" dirty="0" smtClean="0"/>
              <a:t>“저희가 기공 연구에 몰두하는 이유가 바로 그것입니다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국민이 터무니 없는 엉터리 </a:t>
            </a:r>
            <a:r>
              <a:rPr lang="ko-KR" altLang="en-US" sz="1400" dirty="0" err="1" smtClean="0"/>
              <a:t>기치료에</a:t>
            </a:r>
            <a:r>
              <a:rPr lang="ko-KR" altLang="en-US" sz="1400" dirty="0" smtClean="0"/>
              <a:t> 현혹되지 않도록 저희가 과학적 검증을 하겠다는 것입니다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기치료의</a:t>
            </a:r>
            <a:r>
              <a:rPr lang="ko-KR" altLang="en-US" sz="3200" dirty="0" smtClean="0"/>
              <a:t> </a:t>
            </a:r>
            <a:r>
              <a:rPr lang="ko-KR" altLang="en-US" sz="1050" dirty="0" smtClean="0"/>
              <a:t>잘못된 신비주의를 막기 위해서도 필요합니다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물론 잘못하면 </a:t>
            </a:r>
            <a:r>
              <a:rPr lang="ko-KR" altLang="en-US" sz="1050" dirty="0" err="1" smtClean="0"/>
              <a:t>매도당할</a:t>
            </a:r>
            <a:r>
              <a:rPr lang="ko-KR" altLang="en-US" sz="1050" dirty="0" smtClean="0"/>
              <a:t> 수 있다는 위험성이 있다는 점도 알고 있습니다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다행히 저희 병원은 </a:t>
            </a:r>
            <a:r>
              <a:rPr lang="ko-KR" altLang="en-US" sz="1050" dirty="0" err="1" smtClean="0"/>
              <a:t>수뇌진이</a:t>
            </a:r>
            <a:r>
              <a:rPr lang="ko-KR" altLang="en-US" sz="1050" dirty="0" smtClean="0"/>
              <a:t> 깨어 있어 연구를 </a:t>
            </a:r>
            <a:r>
              <a:rPr lang="ko-KR" altLang="en-US" sz="1050" dirty="0" err="1" smtClean="0"/>
              <a:t>진행중에</a:t>
            </a:r>
            <a:r>
              <a:rPr lang="ko-KR" altLang="en-US" sz="1050" dirty="0" smtClean="0"/>
              <a:t> 있습니다</a:t>
            </a:r>
            <a:r>
              <a:rPr lang="en-US" altLang="ko-KR" sz="1050" dirty="0" smtClean="0"/>
              <a:t>.” </a:t>
            </a:r>
          </a:p>
          <a:p>
            <a:r>
              <a:rPr lang="en-US" altLang="ko-KR" sz="1050" b="1" dirty="0" smtClean="0"/>
              <a:t>-</a:t>
            </a:r>
            <a:r>
              <a:rPr lang="ko-KR" altLang="en-US" sz="1050" b="1" dirty="0" smtClean="0"/>
              <a:t>현대의학과의 접목 가능성이 있는 것은</a:t>
            </a:r>
            <a:r>
              <a:rPr lang="en-US" altLang="ko-KR" sz="1050" b="1" dirty="0" smtClean="0"/>
              <a:t>. </a:t>
            </a:r>
            <a:endParaRPr lang="ko-KR" altLang="en-US" sz="1050" dirty="0" smtClean="0"/>
          </a:p>
          <a:p>
            <a:r>
              <a:rPr lang="ko-KR" altLang="en-US" sz="1050" dirty="0" smtClean="0"/>
              <a:t>“요가와 기공 명상 같은 마인드컨트롤 분야가 우선 현대의학과 병행돼 치료 행위로 사용될 가능성이 높습니다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기체조 같은 것도 운동의학적인 차원에서 실행될 수 있을 것으로 봅니다</a:t>
            </a:r>
            <a:r>
              <a:rPr lang="en-US" altLang="ko-KR" sz="1050" dirty="0" smtClean="0"/>
              <a:t>.” </a:t>
            </a:r>
          </a:p>
          <a:p>
            <a:r>
              <a:rPr lang="en-US" altLang="ko-KR" sz="1050" b="1" dirty="0" smtClean="0"/>
              <a:t>-</a:t>
            </a:r>
            <a:r>
              <a:rPr lang="ko-KR" altLang="en-US" sz="1050" b="1" dirty="0" smtClean="0"/>
              <a:t>끝으로 한마디 한다면</a:t>
            </a:r>
            <a:r>
              <a:rPr lang="en-US" altLang="ko-KR" sz="1050" b="1" dirty="0" smtClean="0"/>
              <a:t>. </a:t>
            </a:r>
            <a:endParaRPr lang="ko-KR" altLang="en-US" sz="1050" dirty="0" smtClean="0"/>
          </a:p>
          <a:p>
            <a:r>
              <a:rPr lang="ko-KR" altLang="en-US" sz="1050" dirty="0" smtClean="0"/>
              <a:t>“기는 분명히 존재합니다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인체에 어떻게 작용하는지를 과학적으로 증명하는 데 최선을 다하겠습니다</a:t>
            </a:r>
            <a:r>
              <a:rPr lang="en-US" altLang="ko-KR" sz="1050" dirty="0" smtClean="0"/>
              <a:t>.” </a:t>
            </a:r>
          </a:p>
          <a:p>
            <a:r>
              <a:rPr lang="ko-KR" altLang="en-US" sz="1050" dirty="0" smtClean="0"/>
              <a:t>송영웅 </a:t>
            </a:r>
            <a:r>
              <a:rPr lang="ko-KR" altLang="en-US" sz="1050" dirty="0" err="1" smtClean="0"/>
              <a:t>주간한국부</a:t>
            </a:r>
            <a:r>
              <a:rPr lang="ko-KR" altLang="en-US" sz="1050" dirty="0" smtClean="0"/>
              <a:t> 기자 </a:t>
            </a:r>
            <a:r>
              <a:rPr lang="en-US" altLang="ko-KR" sz="1050" dirty="0" smtClean="0">
                <a:hlinkClick r:id="rId3"/>
              </a:rPr>
              <a:t>herosong@hk.co.kr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439C-7DC4-49F2-B06A-1D2D1F727A3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36FA1-3932-42B5-AAEC-89656E56BE75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B9A30-0394-4C42-96A2-DADA16B0EB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0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36FA1-3932-42B5-AAEC-89656E56BE75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B9A30-0394-4C42-96A2-DADA16B0EB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36FA1-3932-42B5-AAEC-89656E56BE75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B9A30-0394-4C42-96A2-DADA16B0EB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36FA1-3932-42B5-AAEC-89656E56BE75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B9A30-0394-4C42-96A2-DADA16B0EB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1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5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36FA1-3932-42B5-AAEC-89656E56BE75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B9A30-0394-4C42-96A2-DADA16B0EB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301699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36FA1-3932-42B5-AAEC-89656E56BE75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B9A30-0394-4C42-96A2-DADA16B0EB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57313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7" y="1357313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36FA1-3932-42B5-AAEC-89656E56BE75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B9A30-0394-4C42-96A2-DADA16B0EB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36FA1-3932-42B5-AAEC-89656E56BE75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B9A30-0394-4C42-96A2-DADA16B0EB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36FA1-3932-42B5-AAEC-89656E56BE75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B9A30-0394-4C42-96A2-DADA16B0EB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04788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36FA1-3932-42B5-AAEC-89656E56BE75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B9A30-0394-4C42-96A2-DADA16B0EB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>
            <a:extLst/>
          </a:lstStyle>
          <a:p>
            <a:fld id="{AF936FA1-3932-42B5-AAEC-89656E56BE75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>
            <a:extLst/>
          </a:lstStyle>
          <a:p>
            <a:fld id="{467B9A30-0394-4C42-96A2-DADA16B0EB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936FA1-3932-42B5-AAEC-89656E56BE75}" type="datetimeFigureOut">
              <a:rPr lang="ko-KR" altLang="en-US" smtClean="0"/>
              <a:pPr/>
              <a:t>2009-01-30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67B9A30-0394-4C42-96A2-DADA16B0EB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heiyanglim@hanmail.n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hyperlink" Target="http://www.e-kimedi.com/energy/list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777djk.com/movie/documentary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erosong@hk.co.k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herenow.co.kr/bbshop/shop/main.php?page=view_item&amp;class_id=14&amp;item_id=30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ry.mncast.com/mncHMovie.swf?movieID=10005676520061016012911&amp;skinNum=1" TargetMode="External"/><Relationship Id="rId2" Type="http://schemas.openxmlformats.org/officeDocument/2006/relationships/hyperlink" Target="http://dory.mncast.com/mncHMovie.swf?movieID=10005676520061016004515&amp;skinN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777djk.com/movie/documentary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daum.net/cgi-bin/nsp/search.cgi?w=news&amp;q=%C6%C4%B6%F5%B4%E5%C4%C4&amp;nil_profile=newskwd&amp;nil_id=v14380130" TargetMode="External"/><Relationship Id="rId3" Type="http://schemas.openxmlformats.org/officeDocument/2006/relationships/hyperlink" Target="http://search.daum.net/cgi-bin/nsp/search.cgi?w=news&amp;q=%B9%FD%C1%D6%BB%E7&amp;nil_profile=newskwd&amp;nil_id=v14380130" TargetMode="External"/><Relationship Id="rId7" Type="http://schemas.openxmlformats.org/officeDocument/2006/relationships/hyperlink" Target="http://search.daum.net/cgi-bin/nsp/search.cgi?w=news&amp;q=%B4%EB%BF%EC%B0%C7%BC%B3&amp;nil_profile=newskwd&amp;nil_id=v14380130" TargetMode="External"/><Relationship Id="rId2" Type="http://schemas.openxmlformats.org/officeDocument/2006/relationships/hyperlink" Target="http://search.daum.net/cgi-bin/nsp/search.cgi?w=news&amp;q=%C1%A6%C0%CF%B1%E2%C8%B9&amp;nil_profile=newskwd&amp;nil_id=v143801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.daum.net/cgi-bin/nsp/search.cgi?w=news&amp;q=LG+CNS&amp;nil_profile=newskwd&amp;nil_id=v14380130" TargetMode="External"/><Relationship Id="rId5" Type="http://schemas.openxmlformats.org/officeDocument/2006/relationships/hyperlink" Target="http://search.daum.net/cgi-bin/nsp/search.cgi?w=news&amp;q=%C6%F7%BD%BA%C4%DA&amp;nil_profile=newskwd&amp;nil_id=v14380130" TargetMode="External"/><Relationship Id="rId4" Type="http://schemas.openxmlformats.org/officeDocument/2006/relationships/hyperlink" Target="http://search.daum.net/cgi-bin/nsp/search.cgi?w=news&amp;q=%C5%DB%C7%C3+%BD%BA%C5%D7%C0%CC&amp;nil_profile=newskwd&amp;nil_id=v14380130" TargetMode="External"/><Relationship Id="rId9" Type="http://schemas.openxmlformats.org/officeDocument/2006/relationships/hyperlink" Target="http://search.daum.net/cgi-bin/nsp/search.cgi?w=news&amp;q=%B4%EB%BC%BA%B1%D7%B7%EC&amp;nil_profile=newskwd&amp;nil_id=v1438013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p\Videos\&#44592;&#44288;&#47144;\&#51068;&#48376;_TBS_&#48169;&#49569;_-_&#51473;&#44397;_&#45824;&#47144;_&#23435;&#40599;&#23071;_&#50668;&#51064;&#51032;_&#50896;&#44537;&#44592;&#44277;&#50640;&#49436;&#51032;_&#45516;&#51333;&#50577;_&#52824;&#47308;_&#49324;&#47168;_2.wmv" TargetMode="External"/><Relationship Id="rId1" Type="http://schemas.openxmlformats.org/officeDocument/2006/relationships/video" Target="file:///C:\Users\hp\Videos\&#44592;&#44288;&#47144;\&#51068;&#48376;_TBS_&#48169;&#49569;_-_&#51473;&#44397;_&#45824;&#47144;_&#23435;&#40599;&#23071;_&#50668;&#51064;&#51032;_&#50896;&#44537;&#44592;&#44277;&#50640;&#49436;&#51032;_&#45516;&#51333;&#50577;_&#52824;&#47308;_&#49324;&#47168;_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1" y="160720"/>
            <a:ext cx="7772400" cy="1017993"/>
          </a:xfrm>
        </p:spPr>
        <p:txBody>
          <a:bodyPr>
            <a:noAutofit/>
          </a:bodyPr>
          <a:lstStyle/>
          <a:p>
            <a:r>
              <a:rPr lang="ko-KR" altLang="en-US" sz="2400" b="1" dirty="0" err="1" smtClean="0"/>
              <a:t>氣치료와</a:t>
            </a:r>
            <a:r>
              <a:rPr lang="ko-KR" altLang="en-US" sz="2400" b="1" dirty="0" smtClean="0"/>
              <a:t> 운동요법</a:t>
            </a:r>
            <a:r>
              <a:rPr lang="en-US" altLang="ko-KR" sz="2400" b="1" dirty="0" smtClean="0"/>
              <a:t>] </a:t>
            </a:r>
            <a:r>
              <a:rPr lang="ko-KR" altLang="en-US" sz="2400" b="1" dirty="0" smtClean="0"/>
              <a:t>진영수 서울중앙병원 스포츠건강의학센터 소장</a:t>
            </a:r>
            <a:endParaRPr lang="ko-KR" altLang="en-US" sz="2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1428742"/>
            <a:ext cx="9144000" cy="3907658"/>
          </a:xfrm>
        </p:spPr>
        <p:txBody>
          <a:bodyPr>
            <a:noAutofit/>
          </a:bodyPr>
          <a:lstStyle/>
          <a:p>
            <a:r>
              <a:rPr lang="ko-KR" altLang="en-US" sz="2900" b="1" dirty="0" smtClean="0"/>
              <a:t/>
            </a:r>
            <a:br>
              <a:rPr lang="ko-KR" altLang="en-US" sz="2900" b="1" dirty="0" smtClean="0"/>
            </a:br>
            <a:r>
              <a:rPr lang="ko-KR" altLang="en-US" sz="2900" b="1" dirty="0" smtClean="0"/>
              <a:t/>
            </a:r>
            <a:br>
              <a:rPr lang="ko-KR" altLang="en-US" sz="2900" b="1" dirty="0" smtClean="0"/>
            </a:br>
            <a:endParaRPr lang="ko-KR" altLang="en-US" sz="1000" dirty="0"/>
          </a:p>
        </p:txBody>
      </p:sp>
      <p:sp>
        <p:nvSpPr>
          <p:cNvPr id="7" name="직사각형 6"/>
          <p:cNvSpPr/>
          <p:nvPr/>
        </p:nvSpPr>
        <p:spPr>
          <a:xfrm>
            <a:off x="357158" y="1214428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서울중앙병원 스포츠건강의학센터 진영수 소장</a:t>
            </a:r>
            <a:r>
              <a:rPr lang="en-US" altLang="ko-KR" sz="2000" dirty="0" smtClean="0"/>
              <a:t>(50·</a:t>
            </a:r>
            <a:r>
              <a:rPr lang="ko-KR" altLang="en-US" sz="2000" dirty="0" smtClean="0"/>
              <a:t>울산의대교수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은 “기의 존재 유무에 대한 논의는 이미 있는 쪽으로 결봤습니다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기공이 일정 수준에 이른 분들은 면역기능이 일반인보다 높다는 것은 이미 의학계에서 보고된 내용입니다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자연적인 치유 능력도 훨씬 빠르다고 할 수 있습니다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우리가 유의해야 할 것은 기공의 힘으로 남을 치유한다는 일부 사람의 주장입니다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이것은 아직 검증되지 않은 분야입니다</a:t>
            </a:r>
            <a:r>
              <a:rPr lang="en-US" altLang="ko-KR" sz="2000" dirty="0" smtClean="0"/>
              <a:t>.” 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b="1" dirty="0" smtClean="0"/>
              <a:t>-</a:t>
            </a:r>
            <a:r>
              <a:rPr lang="ko-KR" altLang="en-US" sz="2000" b="1" dirty="0" smtClean="0"/>
              <a:t>외국에서도 기 연구가 진행된다는데</a:t>
            </a:r>
            <a:r>
              <a:rPr lang="en-US" altLang="ko-KR" sz="2000" b="1" dirty="0" smtClean="0"/>
              <a:t>. </a:t>
            </a:r>
            <a:endParaRPr lang="ko-KR" altLang="en-US" sz="2000" dirty="0" smtClean="0"/>
          </a:p>
          <a:p>
            <a:r>
              <a:rPr lang="ko-KR" altLang="en-US" sz="2000" dirty="0" smtClean="0"/>
              <a:t>“지난해 저희 병원은 하버드대학과 </a:t>
            </a:r>
            <a:r>
              <a:rPr lang="ko-KR" altLang="en-US" sz="2000" dirty="0" err="1" smtClean="0"/>
              <a:t>기치료</a:t>
            </a:r>
            <a:r>
              <a:rPr lang="ko-KR" altLang="en-US" sz="2000" dirty="0" smtClean="0"/>
              <a:t> 등 대체의학에 대한 </a:t>
            </a:r>
            <a:r>
              <a:rPr lang="ko-KR" altLang="en-US" sz="2000" dirty="0" err="1" smtClean="0"/>
              <a:t>워크샵을</a:t>
            </a:r>
            <a:r>
              <a:rPr lang="ko-KR" altLang="en-US" sz="2000" dirty="0" smtClean="0"/>
              <a:t> 함께 진행했습니다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그들도 현대의학이 치료하지 못하는 불치병에 대한 한계를 인식하고 동양의학에 높은 관심을 보이고 있습니다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그리고 실제로 상당 수준까지 연구를 </a:t>
            </a:r>
            <a:r>
              <a:rPr lang="ko-KR" altLang="en-US" sz="2000" dirty="0" err="1" smtClean="0"/>
              <a:t>진행중에</a:t>
            </a:r>
            <a:r>
              <a:rPr lang="ko-KR" altLang="en-US" sz="2000" dirty="0" smtClean="0"/>
              <a:t> 있습니다</a:t>
            </a:r>
            <a:r>
              <a:rPr lang="en-US" altLang="ko-KR" sz="2000" dirty="0" smtClean="0"/>
              <a:t>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144182"/>
          </a:xfrm>
        </p:spPr>
        <p:txBody>
          <a:bodyPr>
            <a:noAutofit/>
          </a:bodyPr>
          <a:lstStyle/>
          <a:p>
            <a:r>
              <a:rPr lang="ko-KR" altLang="en-US" sz="2400" dirty="0" smtClean="0">
                <a:latin typeface="휴먼옛체" pitchFamily="18" charset="-127"/>
                <a:ea typeface="휴먼옛체" pitchFamily="18" charset="-127"/>
              </a:rPr>
              <a:t>  </a:t>
            </a:r>
            <a:r>
              <a:rPr lang="ko-KR" altLang="en-US" sz="2400" dirty="0" err="1" smtClean="0">
                <a:latin typeface="휴먼옛체" pitchFamily="18" charset="-127"/>
                <a:ea typeface="휴먼옛체" pitchFamily="18" charset="-127"/>
              </a:rPr>
              <a:t>난강</a:t>
            </a:r>
            <a:r>
              <a:rPr lang="ko-KR" altLang="en-US" sz="2400" dirty="0" smtClean="0">
                <a:latin typeface="휴먼옛체" pitchFamily="18" charset="-127"/>
                <a:ea typeface="휴먼옛체" pitchFamily="18" charset="-127"/>
              </a:rPr>
              <a:t> 윤금선 선생은 중국에서 명의로 인정받고 있는 한의사이자 </a:t>
            </a:r>
            <a:r>
              <a:rPr lang="ko-KR" altLang="en-US" sz="2400" dirty="0" err="1" smtClean="0">
                <a:latin typeface="휴먼옛체" pitchFamily="18" charset="-127"/>
                <a:ea typeface="휴먼옛체" pitchFamily="18" charset="-127"/>
              </a:rPr>
              <a:t>중서의결합의사이며</a:t>
            </a:r>
            <a:r>
              <a:rPr lang="en-US" altLang="ko-KR" sz="2400" dirty="0" smtClean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2400" dirty="0" smtClean="0">
                <a:latin typeface="휴먼옛체" pitchFamily="18" charset="-127"/>
                <a:ea typeface="휴먼옛체" pitchFamily="18" charset="-127"/>
              </a:rPr>
              <a:t>공인된 </a:t>
            </a:r>
            <a:r>
              <a:rPr lang="ko-KR" altLang="en-US" sz="2400" dirty="0" err="1" smtClean="0">
                <a:latin typeface="휴먼옛체" pitchFamily="18" charset="-127"/>
                <a:ea typeface="휴먼옛체" pitchFamily="18" charset="-127"/>
              </a:rPr>
              <a:t>고급기공사</a:t>
            </a:r>
            <a:r>
              <a:rPr lang="en-US" altLang="ko-KR" sz="2400" dirty="0" smtClean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2400" dirty="0" err="1" smtClean="0">
                <a:latin typeface="휴먼옛체" pitchFamily="18" charset="-127"/>
                <a:ea typeface="휴먼옛체" pitchFamily="18" charset="-127"/>
              </a:rPr>
              <a:t>특이공능기공사로서</a:t>
            </a:r>
            <a:r>
              <a:rPr lang="ko-KR" altLang="en-US" sz="2400" dirty="0" smtClean="0">
                <a:latin typeface="휴먼옛체" pitchFamily="18" charset="-127"/>
                <a:ea typeface="휴먼옛체" pitchFamily="18" charset="-127"/>
              </a:rPr>
              <a:t> </a:t>
            </a:r>
            <a:endParaRPr lang="ko-KR" altLang="en-US" sz="24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982388"/>
            <a:ext cx="9072626" cy="7715304"/>
          </a:xfrm>
        </p:spPr>
        <p:txBody>
          <a:bodyPr>
            <a:normAutofit fontScale="32500" lnSpcReduction="20000"/>
          </a:bodyPr>
          <a:lstStyle/>
          <a:p>
            <a:r>
              <a:rPr lang="ko-KR" altLang="en-US" sz="5000" dirty="0" smtClean="0"/>
              <a:t>  </a:t>
            </a:r>
            <a:r>
              <a:rPr lang="ko-KR" altLang="en-US" sz="5000" dirty="0" err="1" smtClean="0"/>
              <a:t>난강</a:t>
            </a:r>
            <a:r>
              <a:rPr lang="ko-KR" altLang="en-US" sz="5000" dirty="0" smtClean="0"/>
              <a:t> 윤금선 선생은 중국에서 명의로 인정받고 있는 한의사이자 </a:t>
            </a:r>
            <a:r>
              <a:rPr lang="ko-KR" altLang="en-US" sz="5000" dirty="0" err="1" smtClean="0"/>
              <a:t>중서의결합의사이며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공인된 </a:t>
            </a:r>
            <a:r>
              <a:rPr lang="ko-KR" altLang="en-US" sz="5000" dirty="0" err="1" smtClean="0"/>
              <a:t>고급기공사</a:t>
            </a:r>
            <a:r>
              <a:rPr lang="en-US" altLang="ko-KR" sz="5000" dirty="0" smtClean="0"/>
              <a:t>, </a:t>
            </a:r>
            <a:r>
              <a:rPr lang="ko-KR" altLang="en-US" sz="5000" dirty="0" err="1" smtClean="0"/>
              <a:t>특이공능기공사로서</a:t>
            </a:r>
            <a:r>
              <a:rPr lang="ko-KR" altLang="en-US" sz="5000" dirty="0" smtClean="0"/>
              <a:t> 세계 최고의 대기공사인 </a:t>
            </a:r>
            <a:r>
              <a:rPr lang="ko-KR" altLang="en-US" sz="5000" dirty="0" err="1" smtClean="0"/>
              <a:t>엄신대사의</a:t>
            </a:r>
            <a:r>
              <a:rPr lang="ko-KR" altLang="en-US" sz="5000" dirty="0" smtClean="0"/>
              <a:t> 문하에서 수학하였으며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또한 </a:t>
            </a:r>
            <a:r>
              <a:rPr lang="ko-KR" altLang="en-US" sz="5000" dirty="0" err="1" smtClean="0"/>
              <a:t>고급민간전통요법사이기도</a:t>
            </a:r>
            <a:r>
              <a:rPr lang="ko-KR" altLang="en-US" sz="5000" dirty="0" smtClean="0"/>
              <a:t> 하다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중국기공과학연구회 </a:t>
            </a:r>
            <a:r>
              <a:rPr lang="ko-KR" altLang="en-US" sz="5000" dirty="0" err="1" smtClean="0"/>
              <a:t>특요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特邀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위원</a:t>
            </a:r>
            <a:r>
              <a:rPr lang="en-US" altLang="ko-KR" sz="5000" dirty="0" smtClean="0"/>
              <a:t>. </a:t>
            </a:r>
            <a:r>
              <a:rPr lang="ko-KR" altLang="en-US" sz="5000" dirty="0" err="1" smtClean="0"/>
              <a:t>길림성</a:t>
            </a:r>
            <a:r>
              <a:rPr lang="ko-KR" altLang="en-US" sz="5000" dirty="0" smtClean="0"/>
              <a:t> 기공과학연구회 상무이사</a:t>
            </a:r>
            <a:r>
              <a:rPr lang="en-US" altLang="ko-KR" sz="5000" dirty="0" smtClean="0"/>
              <a:t>, </a:t>
            </a:r>
            <a:r>
              <a:rPr lang="ko-KR" altLang="en-US" sz="5000" dirty="0" err="1" smtClean="0"/>
              <a:t>길림성</a:t>
            </a:r>
            <a:r>
              <a:rPr lang="ko-KR" altLang="en-US" sz="5000" dirty="0" smtClean="0"/>
              <a:t> </a:t>
            </a:r>
            <a:r>
              <a:rPr lang="ko-KR" altLang="en-US" sz="5000" dirty="0" err="1" smtClean="0"/>
              <a:t>엄신기공과학연구회</a:t>
            </a:r>
            <a:r>
              <a:rPr lang="ko-KR" altLang="en-US" sz="5000" dirty="0" smtClean="0"/>
              <a:t> 부회장</a:t>
            </a:r>
            <a:r>
              <a:rPr lang="en-US" altLang="ko-KR" sz="5000" dirty="0" smtClean="0"/>
              <a:t>. </a:t>
            </a:r>
            <a:r>
              <a:rPr lang="ko-KR" altLang="en-US" sz="5000" dirty="0" err="1" smtClean="0"/>
              <a:t>길림성</a:t>
            </a:r>
            <a:r>
              <a:rPr lang="ko-KR" altLang="en-US" sz="5000" dirty="0" smtClean="0"/>
              <a:t> </a:t>
            </a:r>
            <a:r>
              <a:rPr lang="ko-KR" altLang="en-US" sz="5000" dirty="0" err="1" smtClean="0"/>
              <a:t>학상장</a:t>
            </a:r>
            <a:r>
              <a:rPr lang="ko-KR" altLang="en-US" sz="5000" dirty="0" smtClean="0"/>
              <a:t> 전업위원회 이사장을 역임하였으며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현재 </a:t>
            </a:r>
            <a:r>
              <a:rPr lang="ko-KR" altLang="en-US" sz="5000" dirty="0" err="1" smtClean="0"/>
              <a:t>중국국제평형침이사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중국</a:t>
            </a:r>
            <a:r>
              <a:rPr lang="en-US" altLang="ko-KR" sz="5000" dirty="0" smtClean="0"/>
              <a:t>CHC</a:t>
            </a:r>
            <a:r>
              <a:rPr lang="ko-KR" altLang="en-US" sz="5000" dirty="0" err="1" smtClean="0"/>
              <a:t>전국고과기건공위자연의학산업전업위원회이사</a:t>
            </a:r>
            <a:r>
              <a:rPr lang="en-US" altLang="ko-KR" sz="5000" dirty="0" smtClean="0"/>
              <a:t>, </a:t>
            </a:r>
            <a:r>
              <a:rPr lang="ko-KR" altLang="en-US" sz="5000" dirty="0" err="1" smtClean="0"/>
              <a:t>중국의료보건국제교류촉진회자연의학연구회이사로</a:t>
            </a:r>
            <a:r>
              <a:rPr lang="ko-KR" altLang="en-US" sz="5000" dirty="0" smtClean="0"/>
              <a:t> 있다</a:t>
            </a:r>
            <a:r>
              <a:rPr lang="en-US" altLang="ko-KR" sz="5000" dirty="0" smtClean="0"/>
              <a:t>. (</a:t>
            </a:r>
            <a:r>
              <a:rPr lang="ko-KR" altLang="en-US" sz="5000" dirty="0" smtClean="0"/>
              <a:t>사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한국정신과학연구소 </a:t>
            </a:r>
            <a:r>
              <a:rPr lang="ko-KR" altLang="en-US" sz="5000" dirty="0" err="1" smtClean="0"/>
              <a:t>의과학연구부</a:t>
            </a:r>
            <a:r>
              <a:rPr lang="ko-KR" altLang="en-US" sz="5000" dirty="0" smtClean="0"/>
              <a:t> 기공과학부문 객원연구원으로 초빙</a:t>
            </a:r>
            <a:r>
              <a:rPr lang="en-US" altLang="ko-KR" sz="5000" dirty="0" smtClean="0"/>
              <a:t>(1997</a:t>
            </a:r>
            <a:r>
              <a:rPr lang="ko-KR" altLang="en-US" sz="5000" dirty="0" smtClean="0"/>
              <a:t>년∼</a:t>
            </a:r>
            <a:r>
              <a:rPr lang="en-US" altLang="ko-KR" sz="5000" dirty="0" smtClean="0"/>
              <a:t>2003</a:t>
            </a:r>
            <a:r>
              <a:rPr lang="ko-KR" altLang="en-US" sz="5000" dirty="0" smtClean="0"/>
              <a:t>년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되어 국내기공관련 분야활동에 많은 기여를 하였다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현재는 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주</a:t>
            </a:r>
            <a:r>
              <a:rPr lang="en-US" altLang="ko-KR" sz="5000" dirty="0" smtClean="0"/>
              <a:t>)</a:t>
            </a:r>
            <a:r>
              <a:rPr lang="ko-KR" altLang="en-US" sz="5000" dirty="0" err="1" smtClean="0"/>
              <a:t>셀루스</a:t>
            </a:r>
            <a:r>
              <a:rPr lang="ko-KR" altLang="en-US" sz="5000" dirty="0" smtClean="0"/>
              <a:t> 부설 한국기공과학연구원 원장으로 재직 중이면서 한국자연건강기공양생연구원 및 </a:t>
            </a:r>
            <a:r>
              <a:rPr lang="ko-KR" altLang="en-US" sz="5000" dirty="0" err="1" smtClean="0"/>
              <a:t>난강기공양생수련센타</a:t>
            </a:r>
            <a:r>
              <a:rPr lang="ko-KR" altLang="en-US" sz="5000" dirty="0" smtClean="0"/>
              <a:t> 원장으로 있다</a:t>
            </a:r>
            <a:r>
              <a:rPr lang="en-US" altLang="ko-KR" sz="5000" dirty="0" smtClean="0"/>
              <a:t>. 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ko-KR" altLang="en-US" sz="5000" dirty="0"/>
              <a:t>세계 최고의 대기공사인 </a:t>
            </a:r>
            <a:r>
              <a:rPr lang="ko-KR" altLang="en-US" sz="5000" dirty="0" err="1"/>
              <a:t>엄신대사의</a:t>
            </a:r>
            <a:r>
              <a:rPr lang="ko-KR" altLang="en-US" sz="5000" dirty="0"/>
              <a:t> 문하에서 수학하신 </a:t>
            </a:r>
            <a:r>
              <a:rPr lang="en-US" altLang="ko-KR" sz="5000" dirty="0"/>
              <a:t>[</a:t>
            </a:r>
            <a:r>
              <a:rPr lang="ko-KR" altLang="en-US" sz="5000" dirty="0" err="1"/>
              <a:t>난강</a:t>
            </a:r>
            <a:r>
              <a:rPr lang="ko-KR" altLang="en-US" sz="5000" dirty="0"/>
              <a:t> 윤금선</a:t>
            </a:r>
            <a:r>
              <a:rPr lang="en-US" altLang="ko-KR" sz="5000" dirty="0"/>
              <a:t>]</a:t>
            </a:r>
            <a:r>
              <a:rPr lang="ko-KR" altLang="en-US" sz="5000" dirty="0"/>
              <a:t>선생이 </a:t>
            </a:r>
            <a:r>
              <a:rPr lang="ko-KR" altLang="en-US" sz="5000" dirty="0" err="1"/>
              <a:t>엄신기공과</a:t>
            </a:r>
            <a:r>
              <a:rPr lang="ko-KR" altLang="en-US" sz="5000" dirty="0"/>
              <a:t> </a:t>
            </a:r>
            <a:r>
              <a:rPr lang="ko-KR" altLang="en-US" sz="5000" dirty="0" err="1"/>
              <a:t>학상장</a:t>
            </a:r>
            <a:r>
              <a:rPr lang="ko-KR" altLang="en-US" sz="5000" dirty="0"/>
              <a:t> 기공 등 </a:t>
            </a:r>
            <a:r>
              <a:rPr lang="en-US" altLang="ko-KR" sz="5000" dirty="0"/>
              <a:t>[</a:t>
            </a:r>
            <a:r>
              <a:rPr lang="ko-KR" altLang="en-US" sz="5000" dirty="0"/>
              <a:t>중국 전통의 고급기공 양생법</a:t>
            </a:r>
            <a:r>
              <a:rPr lang="en-US" altLang="ko-KR" sz="5000" dirty="0"/>
              <a:t>]</a:t>
            </a:r>
            <a:r>
              <a:rPr lang="ko-KR" altLang="en-US" sz="5000" dirty="0"/>
              <a:t>과 양방과 한방을 겸한 중서결합의사로서의 임상경험과 </a:t>
            </a:r>
            <a:r>
              <a:rPr lang="en-US" altLang="ko-KR" sz="5000" dirty="0"/>
              <a:t>[</a:t>
            </a:r>
            <a:r>
              <a:rPr lang="ko-KR" altLang="en-US" sz="5000" dirty="0"/>
              <a:t>동양전통고급민간양생법</a:t>
            </a:r>
            <a:r>
              <a:rPr lang="en-US" altLang="ko-KR" sz="5000" dirty="0"/>
              <a:t>]</a:t>
            </a:r>
            <a:r>
              <a:rPr lang="ko-KR" altLang="en-US" sz="5000" dirty="0"/>
              <a:t>을 현장에 적용한 임상과 본인의 수련 체험내용을 집대성하고 체계화하여 </a:t>
            </a:r>
            <a:r>
              <a:rPr lang="en-US" altLang="ko-KR" sz="5000" dirty="0"/>
              <a:t>&lt;</a:t>
            </a:r>
            <a:r>
              <a:rPr lang="ko-KR" altLang="en-US" sz="5000" dirty="0"/>
              <a:t>보건 건강 양생법</a:t>
            </a:r>
            <a:r>
              <a:rPr lang="en-US" altLang="ko-KR" sz="5000" dirty="0"/>
              <a:t>&gt;</a:t>
            </a:r>
            <a:r>
              <a:rPr lang="ko-KR" altLang="en-US" sz="5000" dirty="0"/>
              <a:t>으로 전하기 위하여 연구원을 설립하였습니다</a:t>
            </a:r>
            <a:r>
              <a:rPr lang="en-US" altLang="ko-KR" sz="5000" dirty="0"/>
              <a:t>.</a:t>
            </a:r>
            <a:endParaRPr lang="ko-KR" altLang="en-US" sz="5000" dirty="0" smtClean="0"/>
          </a:p>
          <a:p>
            <a:r>
              <a:rPr lang="ko-KR" altLang="en-US" sz="5000" dirty="0"/>
              <a:t>  즉</a:t>
            </a:r>
            <a:r>
              <a:rPr lang="en-US" altLang="ko-KR" sz="5000" dirty="0"/>
              <a:t>, </a:t>
            </a:r>
            <a:r>
              <a:rPr lang="ko-KR" altLang="en-US" sz="5000" dirty="0"/>
              <a:t>기공양생문화 및 자연대체의학</a:t>
            </a:r>
            <a:r>
              <a:rPr lang="en-US" altLang="ko-KR" sz="5000" dirty="0"/>
              <a:t>, </a:t>
            </a:r>
            <a:r>
              <a:rPr lang="ko-KR" altLang="en-US" sz="5000" dirty="0"/>
              <a:t>고급전통민간양생법을 실천</a:t>
            </a:r>
            <a:r>
              <a:rPr lang="en-US" altLang="ko-KR" sz="5000" dirty="0"/>
              <a:t>, </a:t>
            </a:r>
            <a:r>
              <a:rPr lang="ko-KR" altLang="en-US" sz="5000" dirty="0"/>
              <a:t>탐구하며 체계적으로 정립</a:t>
            </a:r>
            <a:r>
              <a:rPr lang="en-US" altLang="ko-KR" sz="5000" dirty="0"/>
              <a:t>, </a:t>
            </a:r>
            <a:r>
              <a:rPr lang="ko-KR" altLang="en-US" sz="5000" dirty="0"/>
              <a:t>보급에 힘쓰고 있습니다</a:t>
            </a:r>
            <a:r>
              <a:rPr lang="en-US" altLang="ko-KR" sz="5000" dirty="0"/>
              <a:t>. </a:t>
            </a:r>
            <a:endParaRPr lang="ko-KR" altLang="en-US" sz="5000" dirty="0"/>
          </a:p>
          <a:p>
            <a:r>
              <a:rPr lang="ko-KR" altLang="en-US" sz="5000" dirty="0"/>
              <a:t> </a:t>
            </a:r>
          </a:p>
          <a:p>
            <a:r>
              <a:rPr lang="ko-KR" altLang="en-US" sz="5000" dirty="0"/>
              <a:t> </a:t>
            </a:r>
          </a:p>
          <a:p>
            <a:r>
              <a:rPr lang="ko-KR" altLang="en-US" sz="5000" dirty="0"/>
              <a:t>연구원 명칭 </a:t>
            </a:r>
            <a:r>
              <a:rPr lang="en-US" altLang="ko-KR" sz="5000" dirty="0"/>
              <a:t>: "</a:t>
            </a:r>
            <a:r>
              <a:rPr lang="ko-KR" altLang="en-US" sz="5000" dirty="0"/>
              <a:t>한국자연건강기공양생연구원</a:t>
            </a:r>
            <a:r>
              <a:rPr lang="en-US" altLang="ko-KR" sz="5000" dirty="0"/>
              <a:t>"</a:t>
            </a:r>
            <a:endParaRPr lang="ko-KR" altLang="en-US" sz="5000" dirty="0"/>
          </a:p>
          <a:p>
            <a:r>
              <a:rPr lang="ko-KR" altLang="en-US" sz="5000" dirty="0"/>
              <a:t>부설 </a:t>
            </a:r>
            <a:r>
              <a:rPr lang="ko-KR" altLang="en-US" sz="5000" dirty="0" err="1"/>
              <a:t>난강</a:t>
            </a:r>
            <a:r>
              <a:rPr lang="en-US" altLang="ko-KR" sz="5000" dirty="0"/>
              <a:t>(</a:t>
            </a:r>
            <a:r>
              <a:rPr lang="ko-KR" altLang="en-US" sz="5000" dirty="0"/>
              <a:t>윤금선</a:t>
            </a:r>
            <a:r>
              <a:rPr lang="en-US" altLang="ko-KR" sz="5000" dirty="0"/>
              <a:t>)</a:t>
            </a:r>
            <a:r>
              <a:rPr lang="ko-KR" altLang="en-US" sz="5000" dirty="0" err="1"/>
              <a:t>기공양생수련센타를</a:t>
            </a:r>
            <a:r>
              <a:rPr lang="ko-KR" altLang="en-US" sz="5000" dirty="0"/>
              <a:t> 겸하고 있음</a:t>
            </a:r>
            <a:r>
              <a:rPr lang="en-US" altLang="ko-KR" sz="5000" dirty="0"/>
              <a:t>.</a:t>
            </a:r>
            <a:endParaRPr lang="ko-KR" altLang="en-US" sz="5000" dirty="0"/>
          </a:p>
          <a:p>
            <a:r>
              <a:rPr lang="ko-KR" altLang="en-US" sz="5000" dirty="0" smtClean="0"/>
              <a:t>문의 및 연락처 연구원 </a:t>
            </a:r>
          </a:p>
          <a:p>
            <a:r>
              <a:rPr lang="ko-KR" altLang="en-US" sz="5000" dirty="0" smtClean="0"/>
              <a:t> </a:t>
            </a:r>
          </a:p>
          <a:p>
            <a:r>
              <a:rPr lang="en-US" altLang="ko-KR" sz="5000" dirty="0" smtClean="0"/>
              <a:t>1. </a:t>
            </a:r>
            <a:r>
              <a:rPr lang="ko-KR" altLang="en-US" sz="5000" dirty="0" smtClean="0"/>
              <a:t>사무실 </a:t>
            </a:r>
            <a:r>
              <a:rPr lang="en-US" altLang="ko-KR" sz="5000" dirty="0" smtClean="0"/>
              <a:t>: 02-3492-3033, 019-567-0503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2. </a:t>
            </a:r>
            <a:r>
              <a:rPr lang="ko-KR" altLang="en-US" sz="5000" dirty="0" smtClean="0"/>
              <a:t>원장실 </a:t>
            </a:r>
            <a:r>
              <a:rPr lang="en-US" altLang="ko-KR" sz="5000" dirty="0" smtClean="0"/>
              <a:t>: 02-3492-8393, 017-715-8993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E-Mail : </a:t>
            </a:r>
            <a:r>
              <a:rPr lang="en-US" altLang="ko-KR" sz="5000" dirty="0" smtClean="0">
                <a:hlinkClick r:id="rId2"/>
              </a:rPr>
              <a:t>heiyanglim@hanmail.net</a:t>
            </a:r>
            <a:endParaRPr lang="ko-KR" altLang="en-US" sz="5000" dirty="0" smtClean="0"/>
          </a:p>
          <a:p>
            <a:r>
              <a:rPr lang="ko-KR" altLang="en-US" sz="50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401359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  </a:t>
            </a:r>
            <a:r>
              <a:rPr lang="ko-KR" altLang="en-US" sz="2900" dirty="0" err="1" smtClean="0"/>
              <a:t>난강</a:t>
            </a:r>
            <a:r>
              <a:rPr lang="ko-KR" altLang="en-US" sz="2900" dirty="0" smtClean="0"/>
              <a:t> 윤금선 선생은 중국에서 명의로 인정받고 있는 한의사이자 </a:t>
            </a:r>
            <a:r>
              <a:rPr lang="ko-KR" altLang="en-US" sz="2900" dirty="0" err="1" smtClean="0"/>
              <a:t>중서의결합의사이며</a:t>
            </a:r>
            <a:r>
              <a:rPr lang="en-US" altLang="ko-KR" sz="2900" dirty="0" smtClean="0"/>
              <a:t>, </a:t>
            </a:r>
            <a:r>
              <a:rPr lang="ko-KR" altLang="en-US" sz="2900" dirty="0" smtClean="0"/>
              <a:t>공인된 </a:t>
            </a:r>
            <a:r>
              <a:rPr lang="ko-KR" altLang="en-US" sz="2900" dirty="0" err="1" smtClean="0"/>
              <a:t>고급기공사</a:t>
            </a:r>
            <a:r>
              <a:rPr lang="en-US" altLang="ko-KR" sz="2900" dirty="0" smtClean="0"/>
              <a:t>, </a:t>
            </a:r>
            <a:r>
              <a:rPr lang="ko-KR" altLang="en-US" sz="2900" dirty="0" err="1" smtClean="0"/>
              <a:t>특이공능기공사로서</a:t>
            </a:r>
            <a:r>
              <a:rPr lang="ko-KR" altLang="en-US" sz="2900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035967"/>
            <a:ext cx="9144000" cy="7661726"/>
          </a:xfrm>
        </p:spPr>
        <p:txBody>
          <a:bodyPr>
            <a:normAutofit fontScale="25000" lnSpcReduction="20000"/>
          </a:bodyPr>
          <a:lstStyle/>
          <a:p>
            <a:r>
              <a:rPr lang="ko-KR" altLang="en-US" sz="5000" dirty="0" smtClean="0"/>
              <a:t>주소 </a:t>
            </a:r>
            <a:r>
              <a:rPr lang="en-US" altLang="ko-KR" sz="5000" dirty="0" smtClean="0"/>
              <a:t>: </a:t>
            </a:r>
            <a:r>
              <a:rPr lang="ko-KR" altLang="en-US" sz="5000" dirty="0" smtClean="0"/>
              <a:t>서울 도봉구 방학</a:t>
            </a:r>
            <a:r>
              <a:rPr lang="en-US" altLang="ko-KR" sz="5000" dirty="0" smtClean="0"/>
              <a:t>1</a:t>
            </a:r>
            <a:r>
              <a:rPr lang="ko-KR" altLang="en-US" sz="5000" dirty="0" smtClean="0"/>
              <a:t>동 </a:t>
            </a:r>
            <a:r>
              <a:rPr lang="en-US" altLang="ko-KR" sz="5000" dirty="0" smtClean="0"/>
              <a:t>711</a:t>
            </a:r>
            <a:r>
              <a:rPr lang="ko-KR" altLang="en-US" sz="5000" dirty="0" smtClean="0"/>
              <a:t>번지</a:t>
            </a:r>
          </a:p>
          <a:p>
            <a:r>
              <a:rPr lang="ko-KR" altLang="en-US" sz="5000" b="1" dirty="0" smtClean="0"/>
              <a:t>              중국 </a:t>
            </a:r>
            <a:r>
              <a:rPr lang="ko-KR" altLang="en-US" sz="5000" b="1" dirty="0" err="1" smtClean="0"/>
              <a:t>팔로군</a:t>
            </a:r>
            <a:r>
              <a:rPr lang="ko-KR" altLang="en-US" sz="5000" b="1" dirty="0" smtClean="0"/>
              <a:t> 출신 기공 연구가 윤금선</a:t>
            </a:r>
            <a:br>
              <a:rPr lang="ko-KR" altLang="en-US" sz="5000" b="1" dirty="0" smtClean="0"/>
            </a:br>
            <a:endParaRPr lang="ko-KR" altLang="en-US" sz="5000" dirty="0" smtClean="0"/>
          </a:p>
          <a:p>
            <a:r>
              <a:rPr lang="ko-KR" altLang="en-US" sz="5000" b="1" dirty="0" smtClean="0"/>
              <a:t>“울며 태어났는데</a:t>
            </a:r>
            <a:r>
              <a:rPr lang="en-US" altLang="ko-KR" sz="5000" b="1" dirty="0" smtClean="0"/>
              <a:t>, </a:t>
            </a:r>
            <a:r>
              <a:rPr lang="ko-KR" altLang="en-US" sz="5000" b="1" dirty="0" smtClean="0"/>
              <a:t>살며 울 일 많았는데</a:t>
            </a:r>
            <a:r>
              <a:rPr lang="en-US" altLang="ko-KR" sz="5000" b="1" dirty="0" smtClean="0"/>
              <a:t>, </a:t>
            </a:r>
            <a:r>
              <a:rPr lang="ko-KR" altLang="en-US" sz="5000" b="1" dirty="0" smtClean="0"/>
              <a:t>갈 땐 울지 말아야지</a:t>
            </a:r>
            <a:r>
              <a:rPr lang="en-US" altLang="ko-KR" sz="5000" b="1" dirty="0" smtClean="0"/>
              <a:t>…”</a:t>
            </a:r>
            <a:r>
              <a:rPr lang="ko-KR" altLang="en-US" sz="5000" dirty="0" smtClean="0"/>
              <a:t>                           </a:t>
            </a:r>
            <a:r>
              <a:rPr lang="ko-KR" altLang="en-US" sz="5000" dirty="0" err="1" smtClean="0"/>
              <a:t>김서령</a:t>
            </a:r>
            <a:r>
              <a:rPr lang="ko-KR" altLang="en-US" sz="5000" dirty="0" smtClean="0"/>
              <a:t> 자유기고가 </a:t>
            </a:r>
            <a:r>
              <a:rPr lang="en-US" altLang="ko-KR" sz="5000" dirty="0" smtClean="0"/>
              <a:t>psyche325@hanmail.net / </a:t>
            </a:r>
          </a:p>
          <a:p>
            <a:r>
              <a:rPr lang="en-US" altLang="ko-KR" sz="5000" dirty="0" smtClean="0"/>
              <a:t>                                                </a:t>
            </a:r>
            <a:r>
              <a:rPr lang="ko-KR" altLang="en-US" sz="5000" dirty="0" smtClean="0"/>
              <a:t>사진</a:t>
            </a:r>
            <a:r>
              <a:rPr lang="en-US" altLang="ko-KR" sz="5000" dirty="0" smtClean="0"/>
              <a:t>·</a:t>
            </a:r>
            <a:r>
              <a:rPr lang="ko-KR" altLang="en-US" sz="5000" dirty="0" smtClean="0"/>
              <a:t>김성남 기자 </a:t>
            </a:r>
            <a:br>
              <a:rPr lang="ko-KR" altLang="en-US" sz="5000" dirty="0" smtClean="0"/>
            </a:br>
            <a:endParaRPr lang="ko-KR" altLang="en-US" sz="5000" dirty="0" smtClean="0"/>
          </a:p>
          <a:p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배고픔을 면하려 남의 땅으로 간 열네 살 소녀는 두 오빠를 따라 </a:t>
            </a:r>
            <a:r>
              <a:rPr lang="ko-KR" altLang="en-US" sz="5000" dirty="0" err="1" smtClean="0"/>
              <a:t>팔로군이</a:t>
            </a:r>
            <a:r>
              <a:rPr lang="ko-KR" altLang="en-US" sz="5000" dirty="0" smtClean="0"/>
              <a:t> 되었다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남의 나라 전쟁에 바친 꽃다운 청춘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총탄 세례에도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황하 도강에도 그는 모질게 살아남았다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우리가 전장으로 보낸 소녀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윤금선은 외려 마음의 평화를 얘기하며 조국에 돌아왔다</a:t>
            </a:r>
            <a:r>
              <a:rPr lang="en-US" altLang="ko-KR" sz="5000" dirty="0" smtClean="0"/>
              <a:t>. </a:t>
            </a:r>
            <a:br>
              <a:rPr lang="en-US" altLang="ko-KR" sz="5000" dirty="0" smtClean="0"/>
            </a:br>
            <a:r>
              <a:rPr lang="ko-KR" altLang="en-US" sz="5000" dirty="0" err="1" smtClean="0"/>
              <a:t>열네살</a:t>
            </a:r>
            <a:r>
              <a:rPr lang="ko-KR" altLang="en-US" sz="5000" dirty="0" smtClean="0"/>
              <a:t> 소녀가 제 땅을 떠나 만주로 갔다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나라는 남의 손에 빼앗긴 지 오래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배고픔이라도 면하고 싶었다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만주에는 먼저 이주한 큰집이 살고 있었다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땅이 너르고 비옥하다는 소문이었다</a:t>
            </a:r>
            <a:r>
              <a:rPr lang="en-US" altLang="ko-KR" sz="5000" dirty="0" smtClean="0"/>
              <a:t>.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그러나 꿈의 땅 만주는 소문과 달랐다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풍요로운 고장이기는커녕 외려 영하 </a:t>
            </a:r>
            <a:r>
              <a:rPr lang="en-US" altLang="ko-KR" sz="5000" dirty="0" smtClean="0"/>
              <a:t>30℃</a:t>
            </a:r>
            <a:r>
              <a:rPr lang="ko-KR" altLang="en-US" sz="5000" dirty="0" smtClean="0"/>
              <a:t>가 넘는 강추위가 기다리고 있을 뿐이었다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가래침을 </a:t>
            </a:r>
            <a:r>
              <a:rPr lang="ko-KR" altLang="en-US" sz="5000" dirty="0" err="1" smtClean="0"/>
              <a:t>타악</a:t>
            </a:r>
            <a:r>
              <a:rPr lang="ko-KR" altLang="en-US" sz="5000" dirty="0" smtClean="0"/>
              <a:t> 뱉으면 땅에 떨어지기도 전에 얼어버리는 땅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추웠고 배고팠다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거칠고 낯설었다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살길을 찾아야 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두 오라버니는 군에 입대했다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배라도 곯지 않으려면 그 길뿐이었기에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여동생도 따라 입대했다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중국 군대</a:t>
            </a:r>
            <a:r>
              <a:rPr lang="en-US" altLang="ko-KR" sz="5000" dirty="0" smtClean="0"/>
              <a:t>, </a:t>
            </a:r>
            <a:r>
              <a:rPr lang="ko-KR" altLang="en-US" sz="5000" dirty="0" err="1" smtClean="0"/>
              <a:t>팔로군</a:t>
            </a:r>
            <a:r>
              <a:rPr lang="en-US" altLang="ko-KR" sz="5000" dirty="0" smtClean="0"/>
              <a:t>(1937~45</a:t>
            </a:r>
            <a:r>
              <a:rPr lang="ko-KR" altLang="en-US" sz="5000" dirty="0" smtClean="0"/>
              <a:t>년 일본과 싸운 중국공산당의 주력부대</a:t>
            </a:r>
            <a:r>
              <a:rPr lang="en-US" altLang="ko-KR" sz="5000" dirty="0" smtClean="0"/>
              <a:t>, 1947</a:t>
            </a:r>
            <a:r>
              <a:rPr lang="ko-KR" altLang="en-US" sz="5000" dirty="0" smtClean="0"/>
              <a:t>년 ‘인민해방군’</a:t>
            </a:r>
            <a:r>
              <a:rPr lang="ko-KR" altLang="en-US" sz="5000" dirty="0" err="1" smtClean="0"/>
              <a:t>으로</a:t>
            </a:r>
            <a:r>
              <a:rPr lang="ko-KR" altLang="en-US" sz="5000" dirty="0" smtClean="0"/>
              <a:t> 이름이 바뀐다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이었다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일본이 전쟁에 지고 조국은 해방됐다는 소문이 돌았다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그러나 돌아갈 길은 없었다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제</a:t>
            </a:r>
            <a:r>
              <a:rPr lang="en-US" altLang="ko-KR" sz="5000" dirty="0" smtClean="0"/>
              <a:t>2</a:t>
            </a:r>
            <a:r>
              <a:rPr lang="ko-KR" altLang="en-US" sz="5000" dirty="0" smtClean="0"/>
              <a:t>차 세계대전은 끝났어도 중국은 여전히 전쟁 중이었다</a:t>
            </a:r>
            <a:r>
              <a:rPr lang="en-US" altLang="ko-KR" sz="5000" dirty="0" smtClean="0"/>
              <a:t>. </a:t>
            </a:r>
            <a:r>
              <a:rPr lang="ko-KR" altLang="en-US" sz="5000" dirty="0" err="1" smtClean="0"/>
              <a:t>장제스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蔣介石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의 국민군과 마오쩌둥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毛澤東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의 인민해방군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양쪽이 치열하게 대치하는 선봉에 소녀가 배치됐다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간호병이었다</a:t>
            </a:r>
            <a:r>
              <a:rPr lang="en-US" altLang="ko-KR" sz="5000" dirty="0" smtClean="0"/>
              <a:t>. ‘</a:t>
            </a:r>
            <a:r>
              <a:rPr lang="ko-KR" altLang="en-US" sz="5000" dirty="0" err="1" smtClean="0"/>
              <a:t>호리반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護理班</a:t>
            </a:r>
            <a:r>
              <a:rPr lang="en-US" altLang="ko-KR" sz="5000" dirty="0" smtClean="0"/>
              <a:t>)’</a:t>
            </a:r>
            <a:r>
              <a:rPr lang="ko-KR" altLang="en-US" sz="5000" dirty="0" smtClean="0"/>
              <a:t>이라고 불렀다</a:t>
            </a:r>
            <a:r>
              <a:rPr lang="en-US" altLang="ko-KR" sz="5000" dirty="0" smtClean="0"/>
              <a:t>. 12</a:t>
            </a:r>
            <a:r>
              <a:rPr lang="ko-KR" altLang="en-US" sz="5000" dirty="0" smtClean="0"/>
              <a:t>명이 한 반이고 세 반이 한 패인 조직에서 반장과 패장 노릇을 했다</a:t>
            </a:r>
            <a:r>
              <a:rPr lang="en-US" altLang="ko-KR" sz="5000" dirty="0" smtClean="0"/>
              <a:t>.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dirty="0" smtClean="0"/>
              <a:t>“</a:t>
            </a:r>
            <a:r>
              <a:rPr lang="ko-KR" altLang="en-US" sz="5000" dirty="0" smtClean="0"/>
              <a:t>반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패</a:t>
            </a:r>
            <a:r>
              <a:rPr lang="en-US" altLang="ko-KR" sz="5000" dirty="0" smtClean="0"/>
              <a:t>, </a:t>
            </a:r>
            <a:r>
              <a:rPr lang="ko-KR" altLang="en-US" sz="5000" dirty="0" err="1" smtClean="0"/>
              <a:t>련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영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단이 있고 그 위에 있는 게 사단이었어요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반이 셋이면 패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패가 셋이면 </a:t>
            </a:r>
            <a:r>
              <a:rPr lang="ko-KR" altLang="en-US" sz="5000" dirty="0" err="1" smtClean="0"/>
              <a:t>련</a:t>
            </a:r>
            <a:r>
              <a:rPr lang="en-US" altLang="ko-KR" sz="5000" dirty="0" smtClean="0"/>
              <a:t>, </a:t>
            </a:r>
            <a:r>
              <a:rPr lang="ko-KR" altLang="en-US" sz="5000" dirty="0" err="1" smtClean="0"/>
              <a:t>련이</a:t>
            </a:r>
            <a:r>
              <a:rPr lang="ko-KR" altLang="en-US" sz="5000" dirty="0" smtClean="0"/>
              <a:t> 셋이면 영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이런 식이었지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난 </a:t>
            </a:r>
            <a:r>
              <a:rPr lang="ko-KR" altLang="en-US" sz="5000" dirty="0" err="1" smtClean="0"/>
              <a:t>선봉반</a:t>
            </a:r>
            <a:r>
              <a:rPr lang="ko-KR" altLang="en-US" sz="5000" dirty="0" smtClean="0"/>
              <a:t> 반장이고 </a:t>
            </a:r>
            <a:r>
              <a:rPr lang="ko-KR" altLang="en-US" sz="5000" dirty="0" err="1" smtClean="0"/>
              <a:t>강철패</a:t>
            </a:r>
            <a:r>
              <a:rPr lang="ko-KR" altLang="en-US" sz="5000" dirty="0" smtClean="0"/>
              <a:t> 패장이었어요</a:t>
            </a:r>
            <a:r>
              <a:rPr lang="en-US" altLang="ko-KR" sz="5000" dirty="0" smtClean="0"/>
              <a:t>.”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dirty="0" smtClean="0"/>
              <a:t>7</a:t>
            </a:r>
            <a:r>
              <a:rPr lang="ko-KR" altLang="en-US" sz="5000" dirty="0" smtClean="0"/>
              <a:t>년을 전쟁 속에서 살았다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죽을 고비를 숱하게 넘겼다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꽃다운 나이에 죽음을 </a:t>
            </a:r>
            <a:r>
              <a:rPr lang="ko-KR" altLang="en-US" sz="5000" dirty="0" err="1" smtClean="0"/>
              <a:t>신물나게</a:t>
            </a:r>
            <a:r>
              <a:rPr lang="ko-KR" altLang="en-US" sz="5000" dirty="0" smtClean="0"/>
              <a:t> 경험했다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남의 나라 전쟁이었다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남의 땅이었다</a:t>
            </a:r>
            <a:r>
              <a:rPr lang="en-US" altLang="ko-KR" sz="5000" dirty="0" smtClean="0"/>
              <a:t>. 7</a:t>
            </a:r>
            <a:r>
              <a:rPr lang="ko-KR" altLang="en-US" sz="5000" dirty="0" smtClean="0"/>
              <a:t>년의 군 생활은 딴 사람의 일생보다 길었다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삶을 보는 눈 자체가 달라졌다</a:t>
            </a:r>
            <a:r>
              <a:rPr lang="en-US" altLang="ko-KR" sz="5000" dirty="0" smtClean="0"/>
              <a:t>. “</a:t>
            </a:r>
            <a:r>
              <a:rPr lang="ko-KR" altLang="en-US" sz="5000" dirty="0" smtClean="0"/>
              <a:t>그걸 말로 다 하라고</a:t>
            </a:r>
            <a:r>
              <a:rPr lang="en-US" altLang="ko-KR" sz="5000" dirty="0" smtClean="0"/>
              <a:t>?”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이제 일흔여섯이 된 그 소녀 윤금선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尹錦先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은 이야기를 들으려고 바짝 다가앉는 날 보며 어이없어했다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그러나 나 또한 만만찮은 사람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윤금선에게서 숱한 이야기를 끄집어냈다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전에 단 한번도 말한 적 없다던 이야기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차마 발설해서는 안 될 듯한 이야기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지금 중국에 살고 있는 세 아들의 신상이 염려되는 이야기들이 윤금선의 입에서 </a:t>
            </a:r>
            <a:r>
              <a:rPr lang="ko-KR" altLang="en-US" sz="5000" dirty="0" err="1" smtClean="0"/>
              <a:t>술술술</a:t>
            </a:r>
            <a:r>
              <a:rPr lang="ko-KR" altLang="en-US" sz="5000" dirty="0" smtClean="0"/>
              <a:t> 흘러나왔다</a:t>
            </a:r>
            <a:r>
              <a:rPr lang="en-US" altLang="ko-KR" sz="5000" dirty="0" smtClean="0"/>
              <a:t>.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그를 세 번 만났다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서울 방학동 네거리에 있는 그의 사무실에도 가봤다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어떤 독지가가 무료로 빌려준 너른 공간에서 윤금선은 중국에서 배워온 </a:t>
            </a:r>
            <a:r>
              <a:rPr lang="ko-KR" altLang="en-US" sz="5000" dirty="0" err="1" smtClean="0"/>
              <a:t>기공술을</a:t>
            </a:r>
            <a:r>
              <a:rPr lang="ko-KR" altLang="en-US" sz="5000" dirty="0" smtClean="0"/>
              <a:t> 가르치고 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그에 따르면 기공은 좀더 건강하고 행복하게 오래 살 수 있는 기술이라고 한다</a:t>
            </a:r>
            <a:r>
              <a:rPr lang="en-US" altLang="ko-KR" sz="5000" dirty="0" smtClean="0"/>
              <a:t>.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dirty="0" smtClean="0"/>
              <a:t>“</a:t>
            </a:r>
            <a:r>
              <a:rPr lang="ko-KR" altLang="en-US" sz="5000" dirty="0" smtClean="0"/>
              <a:t>피부 빛깔이 어떻든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어떤 시대에 살든 동서고금 모든 사람에게는 한 가지 공통점이 있어요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건강하고 행복하게 오래 살고 싶다는 소망이지요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그 방법을 내 나라 사람들에게 선사하고 싶어요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나는 내 눈물로 조그만 강도 만들 수 있고 조그만 산도 만들 수 있을 정도로 많은 고통을 겪으며 살아나온 사람이에요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할머니들을 모아놓고 말해요</a:t>
            </a:r>
            <a:r>
              <a:rPr lang="en-US" altLang="ko-KR" sz="5000" dirty="0" smtClean="0"/>
              <a:t>. ‘</a:t>
            </a:r>
            <a:r>
              <a:rPr lang="ko-KR" altLang="en-US" sz="5000" dirty="0" smtClean="0"/>
              <a:t>노인의 눈물을 닦아주는 세상이 좋은 세상이다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이제까지는 고통을 겪으며 살아왔더라도 우리 지금부터는 재미있고 </a:t>
            </a:r>
            <a:r>
              <a:rPr lang="ko-KR" altLang="en-US" sz="5000" dirty="0" err="1" smtClean="0"/>
              <a:t>보람있게</a:t>
            </a:r>
            <a:r>
              <a:rPr lang="ko-KR" altLang="en-US" sz="5000" dirty="0" smtClean="0"/>
              <a:t> 삽시다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내가 그 기술을 가르쳐드릴 게요’라고</a:t>
            </a:r>
            <a:r>
              <a:rPr lang="en-US" altLang="ko-KR" sz="5000" dirty="0" smtClean="0"/>
              <a:t>.”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인생에는 조양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朝陽</a:t>
            </a:r>
            <a:r>
              <a:rPr lang="en-US" altLang="ko-KR" sz="5000" dirty="0" smtClean="0"/>
              <a:t>) </a:t>
            </a:r>
            <a:r>
              <a:rPr lang="ko-KR" altLang="en-US" sz="5000" dirty="0" smtClean="0"/>
              <a:t>오양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午陽</a:t>
            </a:r>
            <a:r>
              <a:rPr lang="en-US" altLang="ko-KR" sz="5000" dirty="0" smtClean="0"/>
              <a:t>) </a:t>
            </a:r>
            <a:r>
              <a:rPr lang="ko-KR" altLang="en-US" sz="5000" dirty="0" smtClean="0"/>
              <a:t>석양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夕陽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이 있는데 자신의 석양을 남들에게 기공을 가르치면서 보람을 찾고 싶다는 게 지금 남은 윤금선의 꿈이다</a:t>
            </a:r>
            <a:r>
              <a:rPr lang="en-US" altLang="ko-KR" sz="5000" dirty="0" smtClean="0"/>
              <a:t>.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b="1" dirty="0" smtClean="0"/>
              <a:t>24</a:t>
            </a:r>
            <a:r>
              <a:rPr lang="ko-KR" altLang="en-US" sz="5000" b="1" dirty="0" smtClean="0"/>
              <a:t>시간 </a:t>
            </a:r>
            <a:r>
              <a:rPr lang="en-US" altLang="ko-KR" sz="5000" b="1" dirty="0" smtClean="0"/>
              <a:t>180</a:t>
            </a:r>
            <a:r>
              <a:rPr lang="ko-KR" altLang="en-US" sz="5000" b="1" dirty="0" smtClean="0"/>
              <a:t>리 행군</a:t>
            </a:r>
            <a:r>
              <a:rPr lang="ko-KR" altLang="en-US" sz="5000" dirty="0" smtClean="0"/>
              <a:t>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군에 입대한 건 </a:t>
            </a:r>
            <a:r>
              <a:rPr lang="en-US" altLang="ko-KR" sz="5000" dirty="0" smtClean="0"/>
              <a:t>1947</a:t>
            </a:r>
            <a:r>
              <a:rPr lang="ko-KR" altLang="en-US" sz="5000" dirty="0" smtClean="0"/>
              <a:t>년 봄이었다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만주 옌지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延吉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에서였다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큰아버지가 이웃마을의 나이 많은 남자에게 자기를 </a:t>
            </a:r>
            <a:r>
              <a:rPr lang="ko-KR" altLang="en-US" sz="5000" dirty="0" err="1" smtClean="0"/>
              <a:t>시집보내려</a:t>
            </a:r>
            <a:r>
              <a:rPr lang="ko-KR" altLang="en-US" sz="5000" dirty="0" smtClean="0"/>
              <a:t> 한다는 말을 올케에게 들었다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마침 </a:t>
            </a:r>
            <a:r>
              <a:rPr lang="ko-KR" altLang="en-US" sz="5000" dirty="0" err="1" smtClean="0"/>
              <a:t>팔로군</a:t>
            </a:r>
            <a:r>
              <a:rPr lang="ko-KR" altLang="en-US" sz="5000" dirty="0" smtClean="0"/>
              <a:t> 선전대가 마을에 들어왔다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가면 밥도 먹여주고 가난한 인민을 해방시키는 장한 일을 하게 된다고 했다</a:t>
            </a:r>
            <a:r>
              <a:rPr lang="en-US" altLang="ko-KR" sz="5000" dirty="0" smtClean="0"/>
              <a:t>. 1930</a:t>
            </a:r>
            <a:r>
              <a:rPr lang="ko-KR" altLang="en-US" sz="5000" dirty="0" smtClean="0"/>
              <a:t>년생이니 그의 나이 열여덟이었다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엄마한테만 몰래 말하고 </a:t>
            </a:r>
            <a:r>
              <a:rPr lang="en-US" altLang="ko-KR" sz="5000" dirty="0" smtClean="0"/>
              <a:t>40</a:t>
            </a:r>
            <a:r>
              <a:rPr lang="ko-KR" altLang="en-US" sz="5000" dirty="0" smtClean="0"/>
              <a:t>리를 걸어갔다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그 부대이름은 옌지 </a:t>
            </a:r>
            <a:r>
              <a:rPr lang="ko-KR" altLang="en-US" sz="5000" dirty="0" err="1" smtClean="0"/>
              <a:t>쌍하진</a:t>
            </a:r>
            <a:r>
              <a:rPr lang="ko-KR" altLang="en-US" sz="5000" dirty="0" smtClean="0"/>
              <a:t> 부대라 했다</a:t>
            </a:r>
            <a:r>
              <a:rPr lang="en-US" altLang="ko-KR" sz="5000" dirty="0" smtClean="0"/>
              <a:t>.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dirty="0" smtClean="0"/>
              <a:t>“</a:t>
            </a:r>
            <a:r>
              <a:rPr lang="ko-KR" altLang="en-US" sz="5000" dirty="0" smtClean="0"/>
              <a:t>폭탄소리 탄알소리를 겁 안 내고 잘 걸을 수 있니</a:t>
            </a:r>
            <a:r>
              <a:rPr lang="en-US" altLang="ko-KR" sz="5000" dirty="0" smtClean="0"/>
              <a:t>?”</a:t>
            </a:r>
            <a:r>
              <a:rPr lang="ko-KR" altLang="en-US" sz="5000" dirty="0" smtClean="0"/>
              <a:t>라고 물었다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그러겠다고 대답했다</a:t>
            </a:r>
            <a:r>
              <a:rPr lang="en-US" altLang="ko-KR" sz="5000" dirty="0" smtClean="0"/>
              <a:t>. “</a:t>
            </a:r>
            <a:r>
              <a:rPr lang="ko-KR" altLang="en-US" sz="5000" dirty="0" smtClean="0"/>
              <a:t>머리를 요렇게 땋았는데 가자 말자 다 깎아버리데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그리고 허술한 군복을 줘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남자처럼 헝겊으로 </a:t>
            </a:r>
            <a:r>
              <a:rPr lang="ko-KR" altLang="en-US" sz="5000" dirty="0" err="1" smtClean="0"/>
              <a:t>갑빵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그는 ‘각반’을 이렇게 발음했다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을 치고</a:t>
            </a:r>
            <a:r>
              <a:rPr lang="en-US" altLang="ko-KR" sz="5000" dirty="0" smtClean="0"/>
              <a:t>…. </a:t>
            </a:r>
            <a:r>
              <a:rPr lang="ko-KR" altLang="en-US" sz="5000" dirty="0" smtClean="0"/>
              <a:t>이튿날부터 바로 </a:t>
            </a:r>
            <a:r>
              <a:rPr lang="ko-KR" altLang="en-US" sz="5000" dirty="0" err="1" smtClean="0"/>
              <a:t>전쟁판이었어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교육받을 새도 없이 </a:t>
            </a:r>
            <a:r>
              <a:rPr lang="ko-KR" altLang="en-US" sz="5000" dirty="0" err="1" smtClean="0"/>
              <a:t>상병자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傷病者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들이 몰려들기 시작하는데 말도 못하지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피 닦아주고 붕대 감아주는 일만 해도 잠은커녕 변소 갈 틈도 없었어</a:t>
            </a:r>
            <a:r>
              <a:rPr lang="en-US" altLang="ko-KR" sz="5000" dirty="0" smtClean="0"/>
              <a:t>.”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ko-KR" altLang="en-US" sz="5000" dirty="0" smtClean="0"/>
              <a:t>영화나 소설 속 같은 상황이 실제로 벌어졌다</a:t>
            </a:r>
            <a:r>
              <a:rPr lang="en-US" altLang="ko-KR" sz="5000" dirty="0" smtClean="0"/>
              <a:t>. </a:t>
            </a:r>
            <a:r>
              <a:rPr lang="ko-KR" altLang="en-US" sz="5000" dirty="0" err="1" smtClean="0"/>
              <a:t>국민당군과</a:t>
            </a:r>
            <a:r>
              <a:rPr lang="ko-KR" altLang="en-US" sz="5000" dirty="0" smtClean="0"/>
              <a:t> 직접 교전하는 부대였다</a:t>
            </a:r>
            <a:r>
              <a:rPr lang="en-US" altLang="ko-KR" sz="5000" dirty="0" smtClean="0"/>
              <a:t>. </a:t>
            </a:r>
            <a:r>
              <a:rPr lang="ko-KR" altLang="en-US" sz="5000" dirty="0" err="1" smtClean="0"/>
              <a:t>마오쩌둥의</a:t>
            </a:r>
            <a:r>
              <a:rPr lang="ko-KR" altLang="en-US" sz="5000" dirty="0" smtClean="0"/>
              <a:t> 인민해방군이 이기는 중이었다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전선이 바뀌므로 야전병원도 같이 이동해야 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무조건 걸어야 했다</a:t>
            </a:r>
            <a:r>
              <a:rPr lang="en-US" altLang="ko-KR" sz="5000" dirty="0" smtClean="0"/>
              <a:t>. 24</a:t>
            </a:r>
            <a:r>
              <a:rPr lang="ko-KR" altLang="en-US" sz="5000" dirty="0" smtClean="0"/>
              <a:t>시간 안에 </a:t>
            </a:r>
            <a:r>
              <a:rPr lang="en-US" altLang="ko-KR" sz="5000" dirty="0" smtClean="0"/>
              <a:t>180</a:t>
            </a:r>
            <a:r>
              <a:rPr lang="ko-KR" altLang="en-US" sz="5000" dirty="0" smtClean="0"/>
              <a:t>리를 긴급 행군하는 날도 있었다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높은 산도 넘었다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산으로 이동할 때 기압이 낮아 다들 코에서 탁탁 소리가 나더니 코피가 터졌다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대열에서 떨어지면 죽음이었다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여름 두 벌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겨울 한 벌 지급되는 군복이 보급품의 전부였다</a:t>
            </a:r>
            <a:r>
              <a:rPr lang="en-US" altLang="ko-KR" sz="5000" dirty="0" smtClean="0"/>
              <a:t>.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부대는 말할 수 없이 가난했다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그러나 인민의 물건은 바늘 한 개라도 탐할 수 없었다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이동하다 빈 집에 자물쇠가 채워져 있고 그 방안에 두터운 솜이불이 켜켜이 쌓였어도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그 앞에서 떨며 밤을 지새울지언정 빈 집에 맘대로 들어가지 못하는 게 규율이었다</a:t>
            </a:r>
            <a:r>
              <a:rPr lang="en-US" altLang="ko-KR" sz="5000" dirty="0" smtClean="0"/>
              <a:t>.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dirty="0" smtClean="0"/>
              <a:t>“</a:t>
            </a:r>
            <a:r>
              <a:rPr lang="ko-KR" altLang="en-US" sz="5000" dirty="0" smtClean="0"/>
              <a:t>어느 집에서 물 한 모금을 얻어먹으려면 반드시 그 집 물독에 물을 가득 채워줘야 했어요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마당도 </a:t>
            </a:r>
            <a:r>
              <a:rPr lang="ko-KR" altLang="en-US" dirty="0" smtClean="0"/>
              <a:t>쓸어주고 집안청소도 깨끗이 해주고 나오라고 했어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한번은 내가 어떤 마을에서 물을 긷다 두레박 끈이 뚝 끊어져 쇠로 된 바가지를 우물에 빠뜨렸어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그럴 때 아무리 부대이동이 급해도 바가지를 건져놓지 않고는 마을을 떠날 수가 없거든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선발대는 이미 출발했는데 두레박을 빠뜨렸으니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간신히 두레박을 건져놓고 먼저 출발한 부대를 허겁지겁 따라가느라고 얼마나 애를 태웠던지</a:t>
            </a:r>
            <a:r>
              <a:rPr lang="en-US" altLang="ko-KR" dirty="0" smtClean="0"/>
              <a:t>….”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마침내 황하를 건넜다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물이 목까지 차는 바다 같은 강이었다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부대원이 다같이 손을 잡고 한 발 한 발 거대한 물살을 헤치며 건넜다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황하 도강 중 숱한 사람이 죽었다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지역사람들이 국민당군 몰래 배를 저어 와서 </a:t>
            </a:r>
            <a:r>
              <a:rPr lang="en-US" altLang="ko-KR" dirty="0" smtClean="0"/>
              <a:t>12</a:t>
            </a:r>
            <a:r>
              <a:rPr lang="ko-KR" altLang="en-US" dirty="0" smtClean="0"/>
              <a:t>명 한 반이 뱃전을 잡고 물을 건너게 도와주기도 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그런 배가 뒤집어져 반원이 몰살하기도 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윤금선의 반원은 한 톨도 </a:t>
            </a:r>
            <a:r>
              <a:rPr lang="ko-KR" altLang="en-US" dirty="0" err="1" smtClean="0"/>
              <a:t>흠결</a:t>
            </a:r>
            <a:r>
              <a:rPr lang="ko-KR" altLang="en-US" dirty="0" smtClean="0"/>
              <a:t> 없이 무사히 강을 건넜다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그는 아래 전사를 잘 보살핀 공로로 훈장을 받는다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인민군대엔 열서너 살짜리 어린애도 많았어요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애들은 눈만 감으면 사는 줄 알고 위기가 닥치면 ‘마야</a:t>
            </a:r>
            <a:r>
              <a:rPr lang="en-US" altLang="ko-KR" dirty="0" smtClean="0"/>
              <a:t>(</a:t>
            </a:r>
            <a:r>
              <a:rPr lang="ko-KR" altLang="en-US" dirty="0" smtClean="0"/>
              <a:t>엄마</a:t>
            </a:r>
            <a:r>
              <a:rPr lang="en-US" altLang="ko-KR" dirty="0" smtClean="0"/>
              <a:t>)’ </a:t>
            </a:r>
            <a:r>
              <a:rPr lang="ko-KR" altLang="en-US" dirty="0" smtClean="0"/>
              <a:t>하면서 눈을 꼭 감지요</a:t>
            </a:r>
            <a:r>
              <a:rPr lang="en-US" altLang="ko-KR" dirty="0" smtClean="0"/>
              <a:t>.” </a:t>
            </a:r>
            <a:r>
              <a:rPr lang="ko-KR" altLang="en-US" dirty="0" smtClean="0"/>
              <a:t>그렇게 늘 죽음이 목전에 있고 헐벗었어도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아니 바로 그랬기에 부대원끼리 나누는 정은 하늘 아래 그만큼 뜨거울 수 없을 정도로 절절했다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밥을 서로 먹으려고 하는 게 아니에요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나이든 반장들은 제 밥을 한 숟갈이라도 덜어내서 어린 병사에게 나눠주죠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행군을 하고 나면 발바닥에 콩알같이 물집이 잡혀요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이걸 그냥 두면 탈이 나거든요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소독한 바늘에 머리카락을 꿰서 물집에다 살살 통과시켜요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머리카락만 남기고 바늘을 빼버리면 그 머리카락을 타고 밤새 진물이 </a:t>
            </a:r>
            <a:r>
              <a:rPr lang="ko-KR" altLang="en-US" dirty="0" err="1" smtClean="0"/>
              <a:t>빠져나오거든요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발바닥에 다들 스무 개 남짓의 머리카락을 늘이고 잠이 들지요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날 좋으면 그걸 햇볕에 꾸덕꾸덕하게 말리고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그런 걸 서로 해주면서 걷는 거지요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반장이나 패장들은 반원들 발목 주물러주느라고 밤에 거의 잠도 안 자요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smtClean="0"/>
              <a:t>업힌 부상자를 뚫고 간 총알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큰 부상을 당하면 부상 자체보다 후방으로 후송되어 부대원들과 떨어지게 되는 걸 더 겁낼 만큼 부대원끼리 감정적으로 밀착해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어려운 전투를 마치고 나면 서로 어깨를 붙잡고 울었다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꼭 월드컵 때 축구공 하나 넣으면 서로 붙잡고 우는 것 같았지</a:t>
            </a:r>
            <a:r>
              <a:rPr lang="en-US" altLang="ko-KR" dirty="0" smtClean="0"/>
              <a:t>.” </a:t>
            </a:r>
            <a:r>
              <a:rPr lang="ko-KR" altLang="en-US" dirty="0" smtClean="0"/>
              <a:t>인민해방군은 연이어 승리했다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사기가 하늘을 찔렀다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그런 만큼 부상자도 많았다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일선의 야전 이동병원은 붐비고 바빴다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야전병원이야 다 외과 환자지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의사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간호사 구별도 없어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그저 지혈하고 소독하고 피 모자라면 수혈하고 </a:t>
            </a:r>
            <a:r>
              <a:rPr lang="en-US" altLang="ko-KR" dirty="0" smtClean="0"/>
              <a:t>15</a:t>
            </a:r>
            <a:r>
              <a:rPr lang="ko-KR" altLang="en-US" dirty="0" smtClean="0"/>
              <a:t>분 간격으로 붕대 </a:t>
            </a:r>
            <a:r>
              <a:rPr lang="ko-KR" altLang="en-US" dirty="0" err="1" smtClean="0"/>
              <a:t>갈아매주고</a:t>
            </a:r>
            <a:r>
              <a:rPr lang="ko-KR" altLang="en-US" dirty="0" smtClean="0"/>
              <a:t> 부상이 심한 환자는 후방 병원으로 이송하는 거거든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핀셋으로 붕대를 집어주다 서로 꾸벅꾸벅 조느라고 허공에서 핀셋이 부딪치면 깜짝 놀라 깨어나고</a:t>
            </a:r>
            <a:r>
              <a:rPr lang="en-US" altLang="ko-KR" dirty="0" smtClean="0"/>
              <a:t>…. </a:t>
            </a:r>
            <a:r>
              <a:rPr lang="ko-KR" altLang="en-US" dirty="0" smtClean="0"/>
              <a:t>각자 제 피를 </a:t>
            </a:r>
            <a:r>
              <a:rPr lang="en-US" altLang="ko-KR" dirty="0" smtClean="0"/>
              <a:t>100ml </a:t>
            </a:r>
            <a:r>
              <a:rPr lang="ko-KR" altLang="en-US" dirty="0" smtClean="0"/>
              <a:t>주사기로 빼내서 돌아서서 환자에게 수혈하는 거예요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피가 있어도 보관할 수가 없으니 그때 수혈은 다 </a:t>
            </a:r>
            <a:r>
              <a:rPr lang="ko-KR" altLang="en-US" dirty="0" err="1" smtClean="0"/>
              <a:t>호리반</a:t>
            </a:r>
            <a:r>
              <a:rPr lang="ko-KR" altLang="en-US" dirty="0" smtClean="0"/>
              <a:t> 전사들 피를 즉석에서 빼서 모자라는 사람에게 넣어주는 식이었지</a:t>
            </a:r>
            <a:r>
              <a:rPr lang="en-US" altLang="ko-KR" dirty="0" smtClean="0"/>
              <a:t>. </a:t>
            </a:r>
            <a:r>
              <a:rPr lang="ko-KR" altLang="en-US" dirty="0" smtClean="0"/>
              <a:t>모자와 군복에 다들 제 혈액형을 </a:t>
            </a:r>
            <a:r>
              <a:rPr lang="ko-KR" altLang="en-US" dirty="0" err="1" smtClean="0"/>
              <a:t>써붙이고</a:t>
            </a:r>
            <a:r>
              <a:rPr lang="ko-KR" altLang="en-US" dirty="0" smtClean="0"/>
              <a:t> 다녔거든</a:t>
            </a:r>
            <a:r>
              <a:rPr lang="en-US" altLang="ko-KR" dirty="0" smtClean="0"/>
              <a:t>. </a:t>
            </a:r>
            <a:r>
              <a:rPr lang="ko-KR" altLang="en-US" dirty="0" smtClean="0"/>
              <a:t>팔다리가 끊어진 </a:t>
            </a:r>
            <a:r>
              <a:rPr lang="ko-KR" altLang="en-US" dirty="0" err="1" smtClean="0"/>
              <a:t>상병자도</a:t>
            </a:r>
            <a:r>
              <a:rPr lang="ko-KR" altLang="en-US" dirty="0" smtClean="0"/>
              <a:t> 많아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그러면 일일이 밥도 떠먹여야 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대변 보면 닦아줘야 하고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아휴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그걸 어찌 말로 다해요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그래놓고는</a:t>
            </a:r>
            <a:r>
              <a:rPr lang="ko-KR" altLang="en-US" dirty="0" smtClean="0"/>
              <a:t> 금방 다시 행군을 시작하는 거지요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부대에서 군의</a:t>
            </a:r>
            <a:r>
              <a:rPr lang="en-US" altLang="ko-KR" dirty="0" smtClean="0"/>
              <a:t>(</a:t>
            </a:r>
            <a:r>
              <a:rPr lang="ko-KR" altLang="en-US" dirty="0" smtClean="0"/>
              <a:t>軍醫</a:t>
            </a:r>
            <a:r>
              <a:rPr lang="en-US" altLang="ko-KR" dirty="0" smtClean="0"/>
              <a:t>)</a:t>
            </a:r>
            <a:r>
              <a:rPr lang="ko-KR" altLang="en-US" dirty="0" smtClean="0"/>
              <a:t>학교를 다녔다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군사외과와 내과를 배웠다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사상교육이 특히 철저했다</a:t>
            </a:r>
            <a:r>
              <a:rPr lang="en-US" altLang="ko-KR" dirty="0" smtClean="0"/>
              <a:t>. ‘3</a:t>
            </a:r>
            <a:r>
              <a:rPr lang="ko-KR" altLang="en-US" dirty="0" smtClean="0"/>
              <a:t>개 기율</a:t>
            </a:r>
            <a:r>
              <a:rPr lang="en-US" altLang="ko-KR" dirty="0" smtClean="0"/>
              <a:t>, 8</a:t>
            </a:r>
            <a:r>
              <a:rPr lang="ko-KR" altLang="en-US" dirty="0" err="1" smtClean="0"/>
              <a:t>대주의</a:t>
            </a:r>
            <a:r>
              <a:rPr lang="ko-KR" altLang="en-US" dirty="0" smtClean="0"/>
              <a:t>’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늘 외고 다녔다</a:t>
            </a:r>
            <a:r>
              <a:rPr lang="en-US" altLang="ko-KR" dirty="0" smtClean="0"/>
              <a:t>. ‘</a:t>
            </a:r>
            <a:r>
              <a:rPr lang="ko-KR" altLang="en-US" dirty="0" smtClean="0"/>
              <a:t>인민의 물건을 건드려선 안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인민에게 손톱 끝만치라도 폐를 끼쳐서는 인민해방을 위한 군대가 아니다’는 것이 첫째 기율이었다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한번은 그가 쓰러진 부상병을 등에 업고 달렸다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업힌 중에 그 부상자의 몸으로 다시 한 번 탄알이 관통하는 게 느껴졌다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더욱 죽을 힘으로 달렸다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막사 안에 내려놓으니 부상자는 이미 죽은 후였다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몸이 피투성이가 된 것은 물론이었다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나중 생각하니 업힌 부상자가 아니었으면 그 탄알은 자기 몸을 뚫고 지나갔을지도 모른다 싶었다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 </a:t>
            </a:r>
          </a:p>
          <a:p>
            <a:r>
              <a:rPr lang="ko-KR" altLang="en-US" dirty="0" smtClean="0"/>
              <a:t>밥은 세 끼를 줬지만 수수쌀 아니면 옥수수밥이었다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물이 없어 말 오줌을 마시는 건 늘 있는 일이었다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그냥 행군만도 아니었다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짐을 져야 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다른 보급수단이 있을 리 없었다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길쭉한 자루를 기워서 제 먹을 식량을 넣어 각자 어깨에 메요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이런 말은 한번도 한 적 없지만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인민군들은 </a:t>
            </a:r>
            <a:r>
              <a:rPr lang="ko-KR" altLang="en-US" dirty="0" err="1" smtClean="0"/>
              <a:t>각량이라고</a:t>
            </a:r>
            <a:r>
              <a:rPr lang="ko-KR" altLang="en-US" dirty="0" smtClean="0"/>
              <a:t> 해서 동전을 길쭉한 자루에 넣어 메고 다녔어요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전사들은 아니고 간부들만 그 돈을 </a:t>
            </a:r>
            <a:r>
              <a:rPr lang="en-US" altLang="ko-KR" dirty="0" smtClean="0"/>
              <a:t>70</a:t>
            </a:r>
            <a:r>
              <a:rPr lang="ko-KR" altLang="en-US" dirty="0" smtClean="0"/>
              <a:t>개씩 자루에 넣어서 멨어요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그건 국민당이 다스리던 마을에 들어가면 그들에게 물건값을 치르기 위한 돈이었어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우리는 물 한 모금도 인민의 것을 공짜로 취하는 법이 없었거든요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이불을 또 한 꾸러미 메고 약통도 메고</a:t>
            </a:r>
            <a:r>
              <a:rPr lang="en-US" altLang="ko-KR" dirty="0" smtClean="0"/>
              <a:t>…</a:t>
            </a:r>
            <a:r>
              <a:rPr lang="ko-KR" altLang="en-US" dirty="0" smtClean="0"/>
              <a:t>간부일수록 짐이 </a:t>
            </a:r>
            <a:r>
              <a:rPr lang="ko-KR" altLang="en-US" dirty="0" err="1" smtClean="0"/>
              <a:t>무거웠다구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인민부대 안에서 구타나 징벌 같은 건 상상할 수도 없었다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전사들을 진정 </a:t>
            </a:r>
            <a:r>
              <a:rPr lang="ko-KR" altLang="en-US" dirty="0" err="1" smtClean="0"/>
              <a:t>금쪽같이</a:t>
            </a:r>
            <a:r>
              <a:rPr lang="ko-KR" altLang="en-US" dirty="0" smtClean="0"/>
              <a:t> 위해줬다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간부는 사병의 머슴이란 생각이 투철해요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나중 </a:t>
            </a:r>
            <a:r>
              <a:rPr lang="en-US" altLang="ko-KR" dirty="0" smtClean="0"/>
              <a:t>6·25 </a:t>
            </a:r>
            <a:r>
              <a:rPr lang="ko-KR" altLang="en-US" dirty="0" smtClean="0"/>
              <a:t>때 우리나라 군인들이 아랫사람을 구타한다는 소리를 듣고 깜짝 놀랐어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아니 파시스트 군대처럼 왜 사람을 패요</a:t>
            </a:r>
            <a:r>
              <a:rPr lang="en-US" altLang="ko-KR" dirty="0" smtClean="0"/>
              <a:t>? </a:t>
            </a:r>
            <a:r>
              <a:rPr lang="ko-KR" altLang="en-US" dirty="0" smtClean="0"/>
              <a:t>인민군대는 사병을 팼다가는 </a:t>
            </a:r>
            <a:r>
              <a:rPr lang="ko-KR" altLang="en-US" dirty="0" err="1" smtClean="0"/>
              <a:t>군사재판감이지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조국을 위해 청춘과 생명을 바치러 나온 사람을 패기는 왜 패요</a:t>
            </a:r>
            <a:r>
              <a:rPr lang="en-US" altLang="ko-KR" dirty="0" smtClean="0"/>
              <a:t>?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장제스</a:t>
            </a:r>
            <a:r>
              <a:rPr lang="ko-KR" altLang="en-US" dirty="0" smtClean="0"/>
              <a:t> 부대는 기계화 부대였어</a:t>
            </a:r>
            <a:r>
              <a:rPr lang="en-US" altLang="ko-KR" dirty="0" smtClean="0"/>
              <a:t>. </a:t>
            </a:r>
            <a:r>
              <a:rPr lang="ko-KR" altLang="en-US" dirty="0" smtClean="0"/>
              <a:t>미국이 무기를 대줬거든요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 우리는 ‘</a:t>
            </a:r>
            <a:r>
              <a:rPr lang="ko-KR" altLang="en-US" dirty="0" err="1" smtClean="0"/>
              <a:t>보총</a:t>
            </a:r>
            <a:r>
              <a:rPr lang="ko-KR" altLang="en-US" dirty="0" smtClean="0"/>
              <a:t>’이라는 길다란 구식 총밖에 없었어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팔로군은</a:t>
            </a:r>
            <a:r>
              <a:rPr lang="ko-KR" altLang="en-US" dirty="0" smtClean="0"/>
              <a:t> 그걸로 결국 </a:t>
            </a:r>
            <a:r>
              <a:rPr lang="ko-KR" altLang="en-US" dirty="0" err="1" smtClean="0"/>
              <a:t>장제스</a:t>
            </a:r>
            <a:r>
              <a:rPr lang="ko-KR" altLang="en-US" dirty="0" smtClean="0"/>
              <a:t> 부대를 물리쳐서 본토에서 내쫓아버렸지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그게 </a:t>
            </a:r>
            <a:r>
              <a:rPr lang="en-US" altLang="ko-KR" dirty="0" smtClean="0"/>
              <a:t>1949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일이었어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마침내 전쟁이 끝난 거지요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그리고 이듬해 한국에서 전쟁이 났지요</a:t>
            </a:r>
            <a:r>
              <a:rPr lang="en-US" altLang="ko-KR" dirty="0" smtClean="0"/>
              <a:t>? </a:t>
            </a:r>
            <a:r>
              <a:rPr lang="ko-KR" altLang="en-US" dirty="0" smtClean="0"/>
              <a:t>내가 어디로 갔냐고</a:t>
            </a:r>
            <a:r>
              <a:rPr lang="en-US" altLang="ko-KR" dirty="0" smtClean="0"/>
              <a:t>? </a:t>
            </a:r>
            <a:r>
              <a:rPr lang="ko-KR" altLang="en-US" dirty="0" smtClean="0"/>
              <a:t>그건 차마 발설할 수 없어요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아직 아이가 넷</a:t>
            </a:r>
            <a:r>
              <a:rPr lang="en-US" altLang="ko-KR" dirty="0" smtClean="0"/>
              <a:t>(3</a:t>
            </a:r>
            <a:r>
              <a:rPr lang="ko-KR" altLang="en-US" dirty="0" smtClean="0"/>
              <a:t>남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녀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이나 중국에 살고 있으니 그들에게 해가 가면 어떻게 해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그저 말로는 다 못할 고초를 겪었다고만 해둡시다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후 </a:t>
            </a:r>
            <a:r>
              <a:rPr lang="en-US" altLang="ko-KR" dirty="0" smtClean="0"/>
              <a:t>6·25</a:t>
            </a:r>
            <a:r>
              <a:rPr lang="ko-KR" altLang="en-US" dirty="0" smtClean="0"/>
              <a:t>전쟁이 끝난 </a:t>
            </a:r>
            <a:r>
              <a:rPr lang="en-US" altLang="ko-KR" dirty="0" smtClean="0"/>
              <a:t>1954</a:t>
            </a:r>
            <a:r>
              <a:rPr lang="ko-KR" altLang="en-US" dirty="0" smtClean="0"/>
              <a:t>년에 제대했어요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군생활 내내 최전선에만 있었던 셈이지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smtClean="0"/>
              <a:t>“내가 우황청심환 팔러 왔나”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소녀 윤금선은 </a:t>
            </a:r>
            <a:r>
              <a:rPr lang="en-US" altLang="ko-KR" dirty="0" smtClean="0"/>
              <a:t>2000</a:t>
            </a:r>
            <a:r>
              <a:rPr lang="ko-KR" altLang="en-US" dirty="0" smtClean="0"/>
              <a:t>년 서울로 돌아왔다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어머니가 아흔둘의 나이로 중국 </a:t>
            </a:r>
            <a:r>
              <a:rPr lang="ko-KR" altLang="en-US" dirty="0" err="1" smtClean="0"/>
              <a:t>창춘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長春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돌아가시며 유언을 했다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내가 비록 몸은 여기서 죽지만 죽은 몸일랑 되놈들 사이에 묻지 마라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가루 내어 송화강에 뿌려라</a:t>
            </a:r>
            <a:r>
              <a:rPr lang="en-US" altLang="ko-KR" dirty="0" smtClean="0"/>
              <a:t>. </a:t>
            </a:r>
            <a:r>
              <a:rPr lang="ko-KR" altLang="en-US" dirty="0" smtClean="0"/>
              <a:t>뼛가루라도 내 고향 합천으로 흘러가보고 싶다</a:t>
            </a:r>
            <a:r>
              <a:rPr lang="en-US" altLang="ko-KR" dirty="0" smtClean="0"/>
              <a:t>….”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어머니가 그토록 그리던 고향이란 도대체 뭘까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돌아가보고 싶었다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실은 </a:t>
            </a:r>
            <a:r>
              <a:rPr lang="en-US" altLang="ko-KR" dirty="0" smtClean="0"/>
              <a:t>1992</a:t>
            </a:r>
            <a:r>
              <a:rPr lang="ko-KR" altLang="en-US" dirty="0" smtClean="0"/>
              <a:t>년에 서울에 온 적이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사연을 말하면서 윤금선은 갑자기 눈물을 보였다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옆에서 사람이 죽어나가는 치열한 전투 얘기 때는 담담하기만 하던 그였다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당시에는 한국에 나오기가 쉽지 않았어요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친척의 초청이 있어야 했고 준비하는 데만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 넘게 내부 조사를 받아야 했거든요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그런데 비자 시효가 석 달밖에 안 돼요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청주 사는 친척이 초청해 나오긴 했는데 법무부에서 석 달 만에 떠나래요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떠나려니 내 마음이 대단히 섭섭하더라고요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법무부 출입국관리사무소에 가서 항의했지요</a:t>
            </a:r>
            <a:r>
              <a:rPr lang="en-US" altLang="ko-KR" dirty="0" smtClean="0"/>
              <a:t>. 60</a:t>
            </a:r>
            <a:r>
              <a:rPr lang="ko-KR" altLang="en-US" dirty="0" smtClean="0"/>
              <a:t>년 만에 고향을 찾아온 사람을 이렇게 개 쫓듯이 내쫓는 법이 어디 있느냐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내가 중국에 밥이 없어 온 것도 아니고 옷이 없어 온 것도 아니다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내가 무슨 우황청심환이나 팔려고 온 사람인 줄 아느냐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고향의 기운을 느끼고 고향 사람과 이야기를 나누고 싶어 왔는데 어찌 이리 천대하느냐고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그때 청와대 비서실에 근무하던 </a:t>
            </a:r>
            <a:r>
              <a:rPr lang="ko-KR" altLang="en-US" dirty="0" err="1" smtClean="0"/>
              <a:t>김선호라는</a:t>
            </a:r>
            <a:r>
              <a:rPr lang="ko-KR" altLang="en-US" dirty="0" smtClean="0"/>
              <a:t> 사람과 연락이 닿았다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김씨는 소설 ‘단’의 주인공인 권태우 옹의 수제자로 기공수련의 </a:t>
            </a:r>
            <a:r>
              <a:rPr lang="ko-KR" altLang="en-US" dirty="0" err="1" smtClean="0"/>
              <a:t>고단자였다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이미 중국에서 그를 한번 만난 적도 있었다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김씨는 출국을 연기해준 건 물론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청와대에 데리고 가 국무위원들의 병을 보게 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그는 중국 의사였다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군 제대 후 창춘 관성 병원의 </a:t>
            </a:r>
            <a:r>
              <a:rPr lang="ko-KR" altLang="en-US" dirty="0" err="1" smtClean="0"/>
              <a:t>중서의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中西醫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결합의사로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년 넘게 근무했다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서양의학과 한의학을 함께 공부했고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게다가 의사 재직 중 세계 최고의 대기공사 </a:t>
            </a:r>
            <a:r>
              <a:rPr lang="ko-KR" altLang="en-US" dirty="0" err="1" smtClean="0"/>
              <a:t>엄신</a:t>
            </a:r>
            <a:r>
              <a:rPr lang="ko-KR" altLang="en-US" dirty="0" smtClean="0"/>
              <a:t> 선생 문하에서 </a:t>
            </a:r>
            <a:r>
              <a:rPr lang="ko-KR" altLang="en-US" dirty="0" err="1" smtClean="0"/>
              <a:t>기공술을</a:t>
            </a:r>
            <a:r>
              <a:rPr lang="ko-KR" altLang="en-US" dirty="0" smtClean="0"/>
              <a:t> 배웠다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동서양 의학의 결합에 기공이란 미세한 에너지 의학까지 통달한 기술이니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김선호씨가 그의 기술을 아까워하고 자랑스러워했을 만하다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그해</a:t>
            </a:r>
            <a:r>
              <a:rPr lang="ko-KR" altLang="en-US" dirty="0" smtClean="0"/>
              <a:t> 청와대에 들어가 문화부 장관과 외무부 장관의 병을 봤던 기억이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가족들의 병도 봤다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처방도 떼고 음식과 운동법을 가르쳐줬다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당뇨병이 중해 눈에 합병증이 온 장관에게는 국화꽃을 가만히 오래 들여다보라는 묘방도 내려줬다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내가 </a:t>
            </a:r>
            <a:r>
              <a:rPr lang="ko-KR" altLang="en-US" dirty="0" err="1" smtClean="0"/>
              <a:t>특이공능</a:t>
            </a:r>
            <a:r>
              <a:rPr lang="en-US" altLang="ko-KR" dirty="0" smtClean="0"/>
              <a:t>(</a:t>
            </a:r>
            <a:r>
              <a:rPr lang="ko-KR" altLang="en-US" dirty="0" smtClean="0"/>
              <a:t>굳이 말하자면 초능력에 속하는 어떤 힘이다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있거든요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병을 봐줬더니 그 사람들이 신기해하면서 할머니 이걸로 음료수나 사 드세요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하면서 주머니에서 종이를 몇 장 꺼내줘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지금 생각하면 그게 수표였다고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내가 여기 돈을 아나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그걸 선호가 모아놨다가 나중에 중국으로 별걸 다 부쳐주데요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당시만 해도 </a:t>
            </a:r>
            <a:r>
              <a:rPr lang="ko-KR" altLang="en-US" dirty="0" err="1" smtClean="0"/>
              <a:t>창춘에는</a:t>
            </a:r>
            <a:r>
              <a:rPr lang="ko-KR" altLang="en-US" dirty="0" smtClean="0"/>
              <a:t> 냉장고니 텔레비전이니 하는 게 없었어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그런 낯선 물건에다 전자레인지까지 다 사서 </a:t>
            </a:r>
            <a:r>
              <a:rPr lang="ko-KR" altLang="en-US" dirty="0" err="1" smtClean="0"/>
              <a:t>보내주더라니깐요</a:t>
            </a:r>
            <a:r>
              <a:rPr lang="en-US" altLang="ko-KR" dirty="0" smtClean="0"/>
              <a:t>.”</a:t>
            </a:r>
          </a:p>
          <a:p>
            <a:r>
              <a:rPr lang="en-US" altLang="ko-KR" dirty="0" smtClean="0"/>
              <a:t> </a:t>
            </a:r>
          </a:p>
          <a:p>
            <a:r>
              <a:rPr lang="ko-KR" altLang="en-US" dirty="0" smtClean="0"/>
              <a:t>김선호란 이는 기공수련이 상당한 경지에 이른 사람이었던 모양이다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민족정기가 뭉쳐 있다는 ‘</a:t>
            </a:r>
            <a:r>
              <a:rPr lang="ko-KR" altLang="en-US" dirty="0" err="1" smtClean="0"/>
              <a:t>소백두산</a:t>
            </a:r>
            <a:r>
              <a:rPr lang="ko-KR" altLang="en-US" dirty="0" smtClean="0"/>
              <a:t>’의 정체를 찾느라고 일부러 중국에 다녀가기도 했다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선호와 함께 역사자료를 뒤져 </a:t>
            </a:r>
            <a:r>
              <a:rPr lang="ko-KR" altLang="en-US" dirty="0" err="1" smtClean="0"/>
              <a:t>지린성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吉林省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있는 소백두산이라는 곳을 찾아냈어요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한국서 온 팀들과 거기서 밤새도록 수련을 했지요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선호는 늘 말했어요</a:t>
            </a:r>
            <a:r>
              <a:rPr lang="en-US" altLang="ko-KR" dirty="0" smtClean="0"/>
              <a:t>. ‘</a:t>
            </a:r>
            <a:r>
              <a:rPr lang="ko-KR" altLang="en-US" dirty="0" smtClean="0"/>
              <a:t>선생님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좋은 기술을 한국에 와서 쓰십시오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우리나라에 기공을 보급해주세요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우리나라 사람들에게 </a:t>
            </a:r>
            <a:r>
              <a:rPr lang="ko-KR" altLang="en-US" dirty="0" err="1" smtClean="0"/>
              <a:t>특이공능을</a:t>
            </a:r>
            <a:r>
              <a:rPr lang="ko-KR" altLang="en-US" dirty="0" smtClean="0"/>
              <a:t> 보여주세요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언제까지 남의 나라에서 허송하고 계실 겁니까’</a:t>
            </a:r>
            <a:r>
              <a:rPr lang="en-US" altLang="ko-KR" dirty="0" smtClean="0"/>
              <a:t>….”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err="1" smtClean="0"/>
              <a:t>삼풍백화점</a:t>
            </a:r>
            <a:r>
              <a:rPr lang="ko-KR" altLang="en-US" b="1" dirty="0" smtClean="0"/>
              <a:t> 붕괴가 </a:t>
            </a:r>
            <a:r>
              <a:rPr lang="ko-KR" altLang="en-US" b="1" dirty="0" err="1" smtClean="0"/>
              <a:t>한국행</a:t>
            </a:r>
            <a:r>
              <a:rPr lang="ko-KR" altLang="en-US" b="1" dirty="0" smtClean="0"/>
              <a:t> 좌절로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중국 가지 말고 홍콩에 잠깐 나갔다 다시 들어오는 수속을 해주겠다고 말했지만 때가 마침 대통령 선거철</a:t>
            </a:r>
            <a:r>
              <a:rPr lang="en-US" altLang="ko-KR" dirty="0" smtClean="0"/>
              <a:t>(</a:t>
            </a:r>
            <a:r>
              <a:rPr lang="ko-KR" altLang="en-US" dirty="0" smtClean="0"/>
              <a:t>노태우 대통령에서 김영삼 대통령으로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이라 선호가 하도 바빠 보여 일단 중국으로 돌아갔다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얼마 후 김선호에게서 서류가 도착했다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한국 입국 서류절차를 다 밟아 보낸 것은 물론 “선생님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예쁜 옷 사 입고 좋은 신발도 사 신고 오세요” 하면서 돈도 상당액 넣어 보냈다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우리 큰아들에게 병이 있었어요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머리에 종양이 생겨 수술을 했는데 수술 중에 운동신경을 건드려버렸거든요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재수술하고 그러느라고 빚을 졌는데 선호 때문에 그 빚을 갚을 수 있었지요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얼마나 고마웠던지</a:t>
            </a:r>
            <a:r>
              <a:rPr lang="en-US" altLang="ko-KR" dirty="0" smtClean="0"/>
              <a:t>….”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시키는 대로 좋은 옷과 신을 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며칠 후면 한국으로 출발한다고 만반의 준비를 갖춰놓은 상태였다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그런데 서울에서 전화가 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불길했다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받아보니 선호 아내였다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선생님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백화점이 무너졌어요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아범이 기표 손을 잡고 백화점에 간다고 나갔는데</a:t>
            </a:r>
            <a:r>
              <a:rPr lang="en-US" altLang="ko-KR" dirty="0" smtClean="0"/>
              <a:t>…. </a:t>
            </a:r>
            <a:r>
              <a:rPr lang="ko-KR" altLang="en-US" dirty="0" smtClean="0"/>
              <a:t>선생님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제발 우리 기표와 아범을 살려주세요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삼풍백화점</a:t>
            </a:r>
            <a:r>
              <a:rPr lang="ko-KR" altLang="en-US" dirty="0" smtClean="0"/>
              <a:t> 붕괴였다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그의 </a:t>
            </a:r>
            <a:r>
              <a:rPr lang="ko-KR" altLang="en-US" dirty="0" err="1" smtClean="0"/>
              <a:t>한국행도</a:t>
            </a:r>
            <a:r>
              <a:rPr lang="ko-KR" altLang="en-US" dirty="0" smtClean="0"/>
              <a:t> 붕괴됐다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더 가까운 사람이 죽은 경험도 많았지만 선호 때처럼 슬프지는 않았어요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정신이 확 나가서 밤새도록 기도해도 아무것도 떠오르질 않았어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다음날 자시쯤에야 선호와 애가 건물 더미에 깔려있는 게 어렴풋이 보였어요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이미 희망이 없데요</a:t>
            </a:r>
            <a:r>
              <a:rPr lang="en-US" altLang="ko-KR" dirty="0" smtClean="0"/>
              <a:t>…. </a:t>
            </a:r>
            <a:r>
              <a:rPr lang="ko-KR" altLang="en-US" dirty="0" err="1" smtClean="0"/>
              <a:t>구하산에</a:t>
            </a:r>
            <a:r>
              <a:rPr lang="ko-KR" altLang="en-US" dirty="0" smtClean="0"/>
              <a:t> 가서 법사 </a:t>
            </a:r>
            <a:r>
              <a:rPr lang="en-US" altLang="ko-KR" dirty="0" smtClean="0"/>
              <a:t>6</a:t>
            </a:r>
            <a:r>
              <a:rPr lang="ko-KR" altLang="en-US" dirty="0" smtClean="0"/>
              <a:t>명을 청해서 선호의 </a:t>
            </a:r>
            <a:r>
              <a:rPr lang="en-US" altLang="ko-KR" dirty="0" smtClean="0"/>
              <a:t>49</a:t>
            </a:r>
            <a:r>
              <a:rPr lang="ko-KR" altLang="en-US" dirty="0" smtClean="0"/>
              <a:t>재를 지내줬지요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그러고는 한국 올 생각을 접었어요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6</a:t>
            </a:r>
            <a:r>
              <a:rPr lang="ko-KR" altLang="en-US" dirty="0" smtClean="0"/>
              <a:t>년 후 한국정신과학연구소에서 외국인 연구원 자격으로 그를 초청했다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늘 선호의 마지막 말이 귀에 쟁쟁했다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외국이 아니라 한국에서 기술을 전해달라는 말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앞에도 언급했지만 그는 중국 정부가 인증하는 고급 </a:t>
            </a:r>
            <a:r>
              <a:rPr lang="ko-KR" altLang="en-US" dirty="0" err="1" smtClean="0"/>
              <a:t>기공사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특이공능</a:t>
            </a:r>
            <a:r>
              <a:rPr lang="ko-KR" altLang="en-US" dirty="0" smtClean="0"/>
              <a:t> 기공사의 자격을 갖춘 사람이다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마침 출판사 ‘</a:t>
            </a:r>
            <a:r>
              <a:rPr lang="ko-KR" altLang="en-US" dirty="0" err="1" smtClean="0"/>
              <a:t>정신세계원</a:t>
            </a:r>
            <a:r>
              <a:rPr lang="ko-KR" altLang="en-US" dirty="0" smtClean="0"/>
              <a:t>’과 인연이 닿았다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그곳에서 ‘양생 기공사반’을 만들어줘 사람들에게 기공을 가르쳤다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나이를 초월한 젊음과 비상한 정신력의 원천이 기공에 있다는 것을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엄신</a:t>
            </a:r>
            <a:r>
              <a:rPr lang="ko-KR" altLang="en-US" dirty="0" smtClean="0"/>
              <a:t> 선생에게 배운 이론과 실기를 가르쳤다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다섯 해 만에 </a:t>
            </a:r>
            <a:r>
              <a:rPr lang="en-US" altLang="ko-KR" dirty="0" smtClean="0"/>
              <a:t>400</a:t>
            </a:r>
            <a:r>
              <a:rPr lang="ko-KR" altLang="en-US" dirty="0" smtClean="0"/>
              <a:t>여 명의 제자가 생겼다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제자들은 스승의 귀화를 간절히 원했다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죽은 선호와 똑같이 소중한 기술을 조국에 풀어놔야 한다고 설득했다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그는 지난해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고국을 떠난 지 </a:t>
            </a:r>
            <a:r>
              <a:rPr lang="en-US" altLang="ko-KR" dirty="0" smtClean="0"/>
              <a:t>60</a:t>
            </a:r>
            <a:r>
              <a:rPr lang="ko-KR" altLang="en-US" dirty="0" smtClean="0"/>
              <a:t>여 년 만에 대한민국 국적을 되찾았다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귀화해 법적 한국인이 됐다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귀화하면서 방학동 네거리에 ‘</a:t>
            </a:r>
            <a:r>
              <a:rPr lang="ko-KR" altLang="en-US" dirty="0" err="1" smtClean="0"/>
              <a:t>난강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暖江</a:t>
            </a:r>
            <a:r>
              <a:rPr lang="en-US" altLang="ko-KR" dirty="0" smtClean="0"/>
              <a:t>·</a:t>
            </a:r>
            <a:r>
              <a:rPr lang="ko-KR" altLang="en-US" dirty="0" smtClean="0"/>
              <a:t>윤금선의 호</a:t>
            </a:r>
            <a:r>
              <a:rPr lang="en-US" altLang="ko-KR" dirty="0" smtClean="0"/>
              <a:t>)</a:t>
            </a:r>
            <a:r>
              <a:rPr lang="ko-KR" altLang="en-US" dirty="0" smtClean="0"/>
              <a:t>기공 양생 수련센터’문을 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며칠 전엔 제자들이 개원 </a:t>
            </a:r>
            <a:r>
              <a:rPr lang="en-US" altLang="ko-KR" dirty="0" smtClean="0"/>
              <a:t>1</a:t>
            </a:r>
            <a:r>
              <a:rPr lang="ko-KR" altLang="en-US" dirty="0" smtClean="0"/>
              <a:t>주년 잔치를 알뜰하게 마련해줬다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그게 너무 고마워 그의 눈엔 또 눈물이 핑글 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smtClean="0"/>
              <a:t>一日 一食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그는 매일 새벽 </a:t>
            </a:r>
            <a:r>
              <a:rPr lang="en-US" altLang="ko-KR" dirty="0" smtClean="0"/>
              <a:t>3</a:t>
            </a:r>
            <a:r>
              <a:rPr lang="ko-KR" altLang="en-US" dirty="0" smtClean="0"/>
              <a:t>시에 일어난다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시간에 수련한 지 아마 </a:t>
            </a:r>
            <a:r>
              <a:rPr lang="ko-KR" altLang="en-US" dirty="0" err="1" smtClean="0"/>
              <a:t>수십년이다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음식은 하루 한 끼만 먹는다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복기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復氣</a:t>
            </a:r>
            <a:r>
              <a:rPr lang="en-US" altLang="ko-KR" dirty="0" smtClean="0"/>
              <a:t>)</a:t>
            </a:r>
            <a:r>
              <a:rPr lang="ko-KR" altLang="en-US" dirty="0" smtClean="0"/>
              <a:t>할 수 있는 힘이 있으면 실은 인간은 음식을 먹지 않고 우주의 기를 흡입하는 것만으로도 충분히 살 수 있다는 주장이다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일반인에게 권할 일은 못 되지만 어쨌든 </a:t>
            </a:r>
            <a:r>
              <a:rPr lang="ko-KR" altLang="en-US" dirty="0" err="1" smtClean="0"/>
              <a:t>음식량을</a:t>
            </a:r>
            <a:r>
              <a:rPr lang="ko-KR" altLang="en-US" dirty="0" smtClean="0"/>
              <a:t> 적게 섭취하는 것은 매우 바람직한 일이란다</a:t>
            </a:r>
            <a:r>
              <a:rPr lang="en-US" altLang="ko-KR" dirty="0" smtClean="0"/>
              <a:t>).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고기는 물론 입에 대지 않고 멸치조차 먹지 않은 지 오래다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중국에선 </a:t>
            </a:r>
            <a:r>
              <a:rPr lang="ko-KR" altLang="en-US" dirty="0" err="1" smtClean="0"/>
              <a:t>오신채도</a:t>
            </a:r>
            <a:r>
              <a:rPr lang="ko-KR" altLang="en-US" dirty="0" smtClean="0"/>
              <a:t> 취하지 않았지만 한국에서 워낙 마늘 들어간 음식이 많아 손님이 오시면 </a:t>
            </a:r>
            <a:r>
              <a:rPr lang="ko-KR" altLang="en-US" dirty="0" err="1" smtClean="0"/>
              <a:t>유난떨지</a:t>
            </a:r>
            <a:r>
              <a:rPr lang="ko-KR" altLang="en-US" dirty="0" smtClean="0"/>
              <a:t> 않고 그냥 먹는 편이다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단 하루 한 끼 이상은 먹지 않는다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한 끼도 고구마나 누룽지 같은 걸로 가볍게 거쳐 간다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허기지면 잣 몇 알 넣고 바나나를 갈아서 조금 마실 뿐이다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그래도 그는 기운이 넘친다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인간은 음식으로 사는 게 아니라는 것이다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손가락 하나만으로 물구나무서기를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분씩 하고 양다리를 가뿐히 </a:t>
            </a:r>
            <a:r>
              <a:rPr lang="en-US" altLang="ko-KR" dirty="0" smtClean="0"/>
              <a:t>180</a:t>
            </a:r>
            <a:r>
              <a:rPr lang="ko-KR" altLang="en-US" dirty="0" smtClean="0"/>
              <a:t>도로 펼쳐놓는다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비호같이 산꼭대기에 오르고 </a:t>
            </a:r>
            <a:r>
              <a:rPr lang="en-US" altLang="ko-KR" dirty="0" smtClean="0"/>
              <a:t>6</a:t>
            </a:r>
            <a:r>
              <a:rPr lang="ko-KR" altLang="en-US" dirty="0" smtClean="0"/>
              <a:t>시간을 쉬지 않고 강의해도 지치는 걸 모른다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피부와 머리칼은 거의 청년 같다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윤기 흐르고 탄력 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목욕탕에 가면 다들 머리칼도 만져보고 몸매도 만져봐요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뭘 먹길래 </a:t>
            </a:r>
            <a:r>
              <a:rPr lang="ko-KR" altLang="en-US" dirty="0" err="1" smtClean="0"/>
              <a:t>이렇냐고</a:t>
            </a:r>
            <a:r>
              <a:rPr lang="ko-KR" altLang="en-US" dirty="0" smtClean="0"/>
              <a:t> 물어요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이렇게 되는 방법을 공짜로 </a:t>
            </a:r>
            <a:r>
              <a:rPr lang="ko-KR" altLang="en-US" dirty="0" err="1" smtClean="0"/>
              <a:t>가르쳐줄테니</a:t>
            </a:r>
            <a:r>
              <a:rPr lang="ko-KR" altLang="en-US" dirty="0" smtClean="0"/>
              <a:t> 수련원에 나오라고 해도 다들 안 와요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새벽 </a:t>
            </a:r>
            <a:r>
              <a:rPr lang="en-US" altLang="ko-KR" dirty="0" smtClean="0"/>
              <a:t>3</a:t>
            </a:r>
            <a:r>
              <a:rPr lang="ko-KR" altLang="en-US" dirty="0" smtClean="0"/>
              <a:t>시에 일어나는 건 인시</a:t>
            </a:r>
            <a:r>
              <a:rPr lang="en-US" altLang="ko-KR" dirty="0" smtClean="0"/>
              <a:t>(</a:t>
            </a:r>
            <a:r>
              <a:rPr lang="ko-KR" altLang="en-US" dirty="0" smtClean="0"/>
              <a:t>寅時</a:t>
            </a:r>
            <a:r>
              <a:rPr lang="en-US" altLang="ko-KR" dirty="0" smtClean="0"/>
              <a:t>·3∼5</a:t>
            </a:r>
            <a:r>
              <a:rPr lang="ko-KR" altLang="en-US" dirty="0" smtClean="0"/>
              <a:t>시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우주의 황금시간이기 때문이다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하루 중 그 시간대가 양중의 양인데 우리나라 사람들은 그걸 모르고 아까운 시간을 대개 잠으로 허비해버린다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그게 그는 몹시도 안타깝다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 </a:t>
            </a:r>
          </a:p>
          <a:p>
            <a:r>
              <a:rPr lang="ko-KR" altLang="en-US" dirty="0" smtClean="0"/>
              <a:t>윤금선씨는 손가락 하나만으로 물구나무서기를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분씩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양다리를 가뿐히 </a:t>
            </a:r>
            <a:r>
              <a:rPr lang="en-US" altLang="ko-KR" dirty="0" smtClean="0"/>
              <a:t>180</a:t>
            </a:r>
            <a:r>
              <a:rPr lang="ko-KR" altLang="en-US" dirty="0" smtClean="0"/>
              <a:t>도로 펼쳐놓는다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인시가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단전 기가 가장 활력 있을 때예요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오늘은 어제도 아니고 내일도 아닌데 그 시간에 잠을 자다니</a:t>
            </a:r>
            <a:r>
              <a:rPr lang="en-US" altLang="ko-KR" dirty="0" smtClean="0"/>
              <a:t>. </a:t>
            </a:r>
            <a:r>
              <a:rPr lang="ko-KR" altLang="en-US" dirty="0" smtClean="0"/>
              <a:t>생활시계가 잘못 돌아가고 있는 거예요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한국은 개인사업이 대단하니까 밤에 늦게 자느라고 </a:t>
            </a:r>
            <a:r>
              <a:rPr lang="en-US" altLang="ko-KR" dirty="0" smtClean="0"/>
              <a:t>3</a:t>
            </a:r>
            <a:r>
              <a:rPr lang="ko-KR" altLang="en-US" dirty="0" smtClean="0"/>
              <a:t>시에 못 일어나지요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중국인들 중엔 인시에 일어나 도 닦는 사람이 굉장히 많아요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그는 고기를 많이 먹는 민족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노인을 공경하지 않는 민족은 공업</a:t>
            </a:r>
            <a:r>
              <a:rPr lang="en-US" altLang="ko-KR" dirty="0" smtClean="0"/>
              <a:t>(</a:t>
            </a:r>
            <a:r>
              <a:rPr lang="ko-KR" altLang="en-US" dirty="0" smtClean="0"/>
              <a:t>共業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많이 쌓인다는 말도 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내 생각에 그 말은 새로운 세기의 혼돈스러운 삶에 지표가 되는 이데올로기가 될 듯했다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따로 자연보호니 </a:t>
            </a:r>
            <a:r>
              <a:rPr lang="ko-KR" altLang="en-US" dirty="0" err="1" smtClean="0"/>
              <a:t>환경인식이니가</a:t>
            </a:r>
            <a:r>
              <a:rPr lang="ko-KR" altLang="en-US" dirty="0" smtClean="0"/>
              <a:t> 필요 없는 선언이었다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사람은 채식하고 소식해야 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고기의 사료를 대느라고 지구에서 기른 채소의 절반 이상이 든다고 하잖아요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채식을 하면 양식이 적게 들어요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많은 사람이 나눠 먹을 수가 있어 좋고 개인이 병 없이 살 수 있어서 좋고 일부러 비육동물을 기르지 않으면 생태 평형이 이뤄져서 좋지요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소식하고 채식하면 탐심이 없어져요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탐심이 없어지면 만족감도 절로 따라오지요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고기에는 죽으면서 품은 그 짐승의 한이 배어 있어요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그게 우리 몸에 자꾸 쌓여서 좋을 일이 있겠어요</a:t>
            </a:r>
            <a:r>
              <a:rPr lang="en-US" altLang="ko-KR" dirty="0" smtClean="0"/>
              <a:t>?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smtClean="0"/>
              <a:t>우주만물과의 대화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노인들이 한을 품고 죽게 해선 안 돼요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돌아갈 때 웃으며 화평하게 가는 노인이 많은 나라가 잘되는 나라예요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불행하게 세상을 뜬 노인이 많으면 나라에 재난이 그치지 않게 돼 있어요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생명을 귀중하게 여기고 힘없고 무력한 사람들을 도와주는 나라가 복 받고 잘살 거예요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그게 안 되면 이 나라가 아무리 전자제품을 잘 만들고 많이 팔아도 아무 소용없는 일이에요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원한을 품고 </a:t>
            </a:r>
            <a:r>
              <a:rPr lang="ko-KR" altLang="en-US" dirty="0" err="1" smtClean="0"/>
              <a:t>저세상으로</a:t>
            </a:r>
            <a:r>
              <a:rPr lang="ko-KR" altLang="en-US" dirty="0" smtClean="0"/>
              <a:t> 가는 사람이 많으면 그 원한은 이 땅에 남게 돼요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신호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시그널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나라 안에 공업이 돼서 남아 있으면 후손이 잘될 수가 없어요</a:t>
            </a:r>
            <a:r>
              <a:rPr lang="en-US" altLang="ko-KR" dirty="0" smtClean="0"/>
              <a:t>…. </a:t>
            </a:r>
            <a:r>
              <a:rPr lang="ko-KR" altLang="en-US" dirty="0" smtClean="0"/>
              <a:t>자연에 자꾸 따스한 사랑을 줘야 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따스한 사랑이 결국 세상을 화평하게 만들거든요</a:t>
            </a:r>
            <a:r>
              <a:rPr lang="en-US" altLang="ko-KR" dirty="0" smtClean="0"/>
              <a:t>.”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이 말을 그는 아주 조용하게 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기공을 모른다고 그의 이야기를 백일몽으로 취급해버릴 건가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그는 세상 모든 생물이 대화 상대가 될 수 있다고도 말한다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암만 혼자 있어도 외롭지 않다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아니 생물이 아니라도 상관없다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아침마다 높이 쳐놓고 뛰어넘는 고무줄에게도 얘기하고 빈 방과도 얘기를 나누고 빗소리에게도 말을 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중국을 떠날 때 수련하던 곳에 서 있던 소나무에게도 작별인사를 하고 왔다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안녕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이번에 가면 몇 년 있다 오게 될 거야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그동안</a:t>
            </a:r>
            <a:r>
              <a:rPr lang="ko-KR" altLang="en-US" dirty="0" smtClean="0"/>
              <a:t> 잘 지내렴</a:t>
            </a:r>
            <a:r>
              <a:rPr lang="en-US" altLang="ko-KR" dirty="0" smtClean="0"/>
              <a:t>.” </a:t>
            </a:r>
            <a:r>
              <a:rPr lang="ko-KR" altLang="en-US" dirty="0" err="1" smtClean="0"/>
              <a:t>분별심이</a:t>
            </a:r>
            <a:r>
              <a:rPr lang="ko-KR" altLang="en-US" dirty="0" smtClean="0"/>
              <a:t> 없기에 우주만물과 의념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의식으로 대화가 가능하다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그의 집 뜰엔 </a:t>
            </a:r>
            <a:r>
              <a:rPr lang="ko-KR" altLang="en-US" dirty="0" err="1" smtClean="0"/>
              <a:t>들고양이</a:t>
            </a:r>
            <a:r>
              <a:rPr lang="ko-KR" altLang="en-US" dirty="0" smtClean="0"/>
              <a:t> 가족이 새끼를 낳아 여남은 마리 모여 살고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도무지 갈 생각을 안 해 그는 오늘 아침 그들에게 간곡히 말했다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미안하지만 나는 돈을 잘 벌지를 못한단다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너희들이 먹어대는 식량을 감당 못하겠다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제발 다른 집에 가다오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미안하다 얘들아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어느 날은 자다가 목이 말라 깨어보니 화초에 물 주는 걸 잊어버려 화분이 바짝 말라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얼른 물을 주면서 사과했다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미안하다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얼마나 목이 탔겠니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이렇게 혼자 중얼거리는 것은 외로워서가 아니다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주변에 있는 사물을 천대해 보세요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불만을 가지는 감각이 반드시 있거든요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반대로 아껴주고 사랑해주면 주변이 반드시 환한 감각으로 보답을 해오거든요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노인들을 만나면 늘 그렇게 권해요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대화상대가 없어 외롭다고 자식들 원망하지 말고 꽃이라도 심어놓고 말을 걸어보라고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그러면 집안에 화기가 절로 생겨난다고</a:t>
            </a:r>
            <a:r>
              <a:rPr lang="en-US" altLang="ko-KR" dirty="0" smtClean="0"/>
              <a:t>.” </a:t>
            </a:r>
            <a:r>
              <a:rPr lang="ko-KR" altLang="en-US" dirty="0" smtClean="0"/>
              <a:t>짐작했겠지만 그가 연마한 </a:t>
            </a:r>
            <a:r>
              <a:rPr lang="ko-KR" altLang="en-US" dirty="0" err="1" smtClean="0"/>
              <a:t>엄신기공의</a:t>
            </a:r>
            <a:r>
              <a:rPr lang="ko-KR" altLang="en-US" dirty="0" smtClean="0"/>
              <a:t> 근본은 신체수련이 아니다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덕성수련이다</a:t>
            </a:r>
            <a:r>
              <a:rPr lang="en-US" altLang="ko-KR" dirty="0" smtClean="0"/>
              <a:t>. ‘</a:t>
            </a:r>
            <a:r>
              <a:rPr lang="ko-KR" altLang="en-US" dirty="0" smtClean="0"/>
              <a:t>덕성은 기공 세계의 문을 열어주는 황금열쇠다</a:t>
            </a:r>
            <a:r>
              <a:rPr lang="en-US" altLang="ko-KR" dirty="0" smtClean="0"/>
              <a:t>.’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기공수련자가 덕을 쌓지 않으면 모래를 삶아서 밥이 되라는 것과 같아요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심성수련을 경시하고 공법에만 뜻을 두면 아무래 오래 수련해도 기술이 늘지 않아요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모든 사람이 내 가족이요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모든 만물이 내 스승이다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이것이 </a:t>
            </a:r>
            <a:r>
              <a:rPr lang="ko-KR" altLang="en-US" dirty="0" err="1" smtClean="0"/>
              <a:t>엄신대사님이</a:t>
            </a:r>
            <a:r>
              <a:rPr lang="ko-KR" altLang="en-US" dirty="0" smtClean="0"/>
              <a:t> 요구하는 덕성입니다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책갈피 하나도 나를 도와줬으니 감사하고 물컵 하나라도 나를 편하게 물 마시게 해줬으니 감사하다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소중히 다루고 아껴준다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그것이 덕성의 기본이 되는 겁니다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신체보다 마음 수련이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이에요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고수가 되면 마음이 </a:t>
            </a:r>
            <a:r>
              <a:rPr lang="en-US" altLang="ko-KR" dirty="0" smtClean="0"/>
              <a:t>9</a:t>
            </a:r>
            <a:r>
              <a:rPr lang="ko-KR" altLang="en-US" dirty="0" smtClean="0"/>
              <a:t>라고 하지요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사람들은 어떻게 하면 </a:t>
            </a:r>
            <a:r>
              <a:rPr lang="ko-KR" altLang="en-US" dirty="0" err="1" smtClean="0"/>
              <a:t>특이공능을</a:t>
            </a:r>
            <a:r>
              <a:rPr lang="ko-KR" altLang="en-US" dirty="0" smtClean="0"/>
              <a:t> 개발하고 </a:t>
            </a:r>
            <a:r>
              <a:rPr lang="ko-KR" altLang="en-US" dirty="0" err="1" smtClean="0"/>
              <a:t>천목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天目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열까를 먼저 생각해요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</a:t>
            </a:r>
            <a:r>
              <a:rPr lang="ko-KR" altLang="en-US" dirty="0" err="1" smtClean="0"/>
              <a:t>천목은</a:t>
            </a:r>
            <a:r>
              <a:rPr lang="ko-KR" altLang="en-US" dirty="0" smtClean="0"/>
              <a:t> 누가 열어줘서 열리는 게 아니에요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덕성이 높아져 내 몸의 진기가 날마다 쌓이는 어느 날 저절로 열리는 거지</a:t>
            </a:r>
            <a:r>
              <a:rPr lang="en-US" altLang="ko-KR" dirty="0" smtClean="0"/>
              <a:t>.”</a:t>
            </a:r>
          </a:p>
          <a:p>
            <a:r>
              <a:rPr lang="en-US" altLang="ko-KR" dirty="0" smtClean="0"/>
              <a:t> </a:t>
            </a:r>
          </a:p>
          <a:p>
            <a:r>
              <a:rPr lang="ko-KR" altLang="en-US" dirty="0" err="1" smtClean="0"/>
              <a:t>창춘병원에</a:t>
            </a:r>
            <a:r>
              <a:rPr lang="ko-KR" altLang="en-US" dirty="0" smtClean="0"/>
              <a:t> 근무할 때 그에게는 지병이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만성 위염에 관절염에 </a:t>
            </a:r>
            <a:r>
              <a:rPr lang="ko-KR" altLang="en-US" dirty="0" err="1" smtClean="0"/>
              <a:t>목디스크에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중허증이라고</a:t>
            </a:r>
            <a:r>
              <a:rPr lang="ko-KR" altLang="en-US" dirty="0" smtClean="0"/>
              <a:t> 귀에서 소리가 나는 증세까지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그러던 중 병원으로 날아온 기공수련 프로그램 안내서를 우연히 봤다</a:t>
            </a:r>
            <a:r>
              <a:rPr lang="en-US" altLang="ko-KR" dirty="0" smtClean="0"/>
              <a:t>. 1979</a:t>
            </a:r>
            <a:r>
              <a:rPr lang="ko-KR" altLang="en-US" dirty="0" smtClean="0"/>
              <a:t>년 처음 배운 건 </a:t>
            </a:r>
            <a:r>
              <a:rPr lang="ko-KR" altLang="en-US" dirty="0" err="1" smtClean="0"/>
              <a:t>학상장</a:t>
            </a:r>
            <a:r>
              <a:rPr lang="ko-KR" altLang="en-US" dirty="0" smtClean="0"/>
              <a:t> 기공이었다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그걸 마스터한 후 다시 </a:t>
            </a:r>
            <a:r>
              <a:rPr lang="ko-KR" altLang="en-US" dirty="0" err="1" smtClean="0"/>
              <a:t>엄신대사를</a:t>
            </a:r>
            <a:r>
              <a:rPr lang="ko-KR" altLang="en-US" dirty="0" smtClean="0"/>
              <a:t> 찾아가 그에게 수련을 받았다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기공에 관한 공식 명칭도 여럿 얻었다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중국기공과학연구회 특별회원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지린성</a:t>
            </a:r>
            <a:r>
              <a:rPr lang="ko-KR" altLang="en-US" dirty="0" smtClean="0"/>
              <a:t> 기공과학 연구회 상무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지린성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학상장</a:t>
            </a:r>
            <a:r>
              <a:rPr lang="ko-KR" altLang="en-US" dirty="0" smtClean="0"/>
              <a:t> 기공위원회 이사장 등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기공을 배운 이후 약을 모르게 됐다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지병이 싹 사라졌고 외려 몸이 젊어졌다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재미있는 이야기 하나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서울 와서 </a:t>
            </a:r>
            <a:r>
              <a:rPr lang="ko-KR" altLang="en-US" dirty="0" err="1" smtClean="0"/>
              <a:t>롯데월드인가</a:t>
            </a:r>
            <a:r>
              <a:rPr lang="ko-KR" altLang="en-US" dirty="0" smtClean="0"/>
              <a:t> 아이들 노는 기구 많은 곳에 갔는데 공중에 빙빙 도는 그게 타고 싶더라고요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머리가 허연 노인이라고 표를 안 끓어주는 거예요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그건 </a:t>
            </a:r>
            <a:r>
              <a:rPr lang="en-US" altLang="ko-KR" dirty="0" smtClean="0"/>
              <a:t>50</a:t>
            </a:r>
            <a:r>
              <a:rPr lang="ko-KR" altLang="en-US" dirty="0" smtClean="0"/>
              <a:t>세까지만 타는 게 규정이래요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하도 재미가 있을 것 같아 이쪽에 와서 모자를 하나 샀지요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흰 머리칼을 모자 안에 다 감췄더니 암말 않고 표를 끊어주데요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곁엣사람은</a:t>
            </a:r>
            <a:r>
              <a:rPr lang="ko-KR" altLang="en-US" dirty="0" smtClean="0"/>
              <a:t> 왝왝 구역질을 하는데 나는 좀더 탔으면 싶더라고요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병원에서 신체나이를 측정해보니 </a:t>
            </a:r>
            <a:r>
              <a:rPr lang="en-US" altLang="ko-KR" dirty="0" smtClean="0"/>
              <a:t>45</a:t>
            </a:r>
            <a:r>
              <a:rPr lang="ko-KR" altLang="en-US" dirty="0" smtClean="0"/>
              <a:t>세 정도로 </a:t>
            </a:r>
            <a:r>
              <a:rPr lang="ko-KR" altLang="en-US" dirty="0" err="1" smtClean="0"/>
              <a:t>나오더란다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젊은 시절 그토록 모진 고초를 겪었건만 그의 얼굴은 화평하고 웃음 가득하다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인간이라면 모름지기 이세상을 뜨는 그날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미소를 띠며 단정히 앉아 ‘</a:t>
            </a:r>
            <a:r>
              <a:rPr lang="ko-KR" altLang="en-US" dirty="0" err="1" smtClean="0"/>
              <a:t>그동안</a:t>
            </a:r>
            <a:r>
              <a:rPr lang="ko-KR" altLang="en-US" dirty="0" smtClean="0"/>
              <a:t> 고마웠어요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다들 안녕히 계세요’라고 하직인사를 하고 가야 한다는 게 그의 </a:t>
            </a:r>
            <a:r>
              <a:rPr lang="ko-KR" altLang="en-US" dirty="0" err="1" smtClean="0"/>
              <a:t>생사관이다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세상이 고해라지만 인간으로 탄생한 그 자체가 굉장한 축복인데 감사하고 가는 게 온당하지 않겠냐는 거다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smtClean="0"/>
              <a:t>세 가지 커다란 설움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“내가 오랫동안 병자들하고 같이 지낸 사람 아닙니까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곁에서 지켜보니 몸 아픈 게 가장 큰 고통입디다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좀 모자라게 먹고 좀 춥게 입는 것은 아픈 것에 비하면 아무것도 아니에요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나는 돈도 없고 지위도 없어요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중국 가면 혁명 유공자로 연금도 나오고 아무도 날 괄시하지 않지만 한국에선 중국교포를 좀 우습게 아는 경향이 있지요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미국이나 일본 교포하고는 대우가 다르더군요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나는 일생 세 가지 커다란 설움을 당하며 사는 사람이에요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어려서는 식민지 백성이라서 설움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중국 가서는 소수민족이라는 설움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돌아와서는 교포라는 설움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가장 행복하고 충만했을 때가 그런 설움 없는 전쟁 중의 군대시절이었다면 믿을 수 있겠어요</a:t>
            </a:r>
            <a:r>
              <a:rPr lang="en-US" altLang="ko-KR" dirty="0" smtClean="0"/>
              <a:t>?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그러나 비록 가진 것 없이 나이 먹었어도 나는 </a:t>
            </a:r>
            <a:r>
              <a:rPr lang="en-US" altLang="ko-KR" dirty="0" smtClean="0"/>
              <a:t>70 </a:t>
            </a:r>
            <a:r>
              <a:rPr lang="ko-KR" altLang="en-US" dirty="0" smtClean="0"/>
              <a:t>평생 살면서 터득한 바른 길을 알고 있어요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그걸 죽은 선호 말처럼 우리나라 사람들에게 알려주고 싶어요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이세상에 울고 태어났는데 그리고 살면서 울 일도 많았는데 갈 때는 최소한 울지 말자는 겁니다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나이 들면 자기 인생을 미소를 띠고 바라보면서 편안하게 죽을 준비를 해야지요</a:t>
            </a:r>
            <a:r>
              <a:rPr lang="en-US" altLang="ko-KR" dirty="0" smtClean="0"/>
              <a:t>. ‘</a:t>
            </a:r>
            <a:r>
              <a:rPr lang="ko-KR" altLang="en-US" dirty="0" smtClean="0"/>
              <a:t>나는 이렇게 사니까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이렇게 먹으니까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몸이 나날이 편하고 좋아지더라’는 것을 직접 보여주고 싶어요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여사님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그는 나를 ‘여사님’이라는 낯선 호칭으로 불렀다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영혼이 맑은 사람이지만 정기신</a:t>
            </a:r>
            <a:r>
              <a:rPr lang="en-US" altLang="ko-KR" dirty="0" smtClean="0"/>
              <a:t>(</a:t>
            </a:r>
            <a:r>
              <a:rPr lang="ko-KR" altLang="en-US" dirty="0" smtClean="0"/>
              <a:t>精氣神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많이 약해졌네요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나는 이 나이에도 </a:t>
            </a:r>
            <a:r>
              <a:rPr lang="ko-KR" altLang="en-US" dirty="0" err="1" smtClean="0"/>
              <a:t>정기신이</a:t>
            </a:r>
            <a:r>
              <a:rPr lang="ko-KR" altLang="en-US" dirty="0" smtClean="0"/>
              <a:t> 충만해서 다 못쓸 정도로 남아도는데</a:t>
            </a:r>
            <a:r>
              <a:rPr lang="en-US" altLang="ko-KR" dirty="0" smtClean="0"/>
              <a:t>…. </a:t>
            </a:r>
            <a:r>
              <a:rPr lang="ko-KR" altLang="en-US" dirty="0" smtClean="0"/>
              <a:t>어렵지도 않고 돈이 들지 않고 시간이 많이 걸리는 일도 아니에요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기공을 해보라면 여기 사람들은 다들 시간이 없다고 하더라고요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왜들 그렇게 시간이 없는 거지요</a:t>
            </a:r>
            <a:r>
              <a:rPr lang="en-US" altLang="ko-KR" dirty="0" smtClean="0"/>
              <a:t>?”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돈벌이 하느라고 시간이 없는 거라면 기공수련이야말로 진짜 돈벌이 아니냐고 그가 묻는다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아프지 않고 건강하면 병원 갈 돈이 절약되고 국가적으로도 의료비 지출을 줄일 수 있어 큰 이득이 될 게 아니냐는 거다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중국엔 의료비 지출을 줄이려 각 마을끼리 막대그래프를 그려가며 경쟁하는 제도가 있단다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제도가 기공이나 체조로 건강을 지켜 의료비를 줄이자는 붐을 조성한다니 시민사회나 정책입안자들이 </a:t>
            </a:r>
            <a:r>
              <a:rPr lang="ko-KR" altLang="en-US" dirty="0" err="1" smtClean="0"/>
              <a:t>귀기울일</a:t>
            </a:r>
            <a:r>
              <a:rPr lang="ko-KR" altLang="en-US" dirty="0" smtClean="0"/>
              <a:t> 만한 지적이다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smtClean="0"/>
              <a:t>가난한 청년과의 결혼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친정의 두 오라비는 다 </a:t>
            </a:r>
            <a:r>
              <a:rPr lang="ko-KR" altLang="en-US" dirty="0" err="1" smtClean="0"/>
              <a:t>팔로군에</a:t>
            </a:r>
            <a:r>
              <a:rPr lang="ko-KR" altLang="en-US" dirty="0" smtClean="0"/>
              <a:t> 나가 죽었다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살아 돌아온 건 딸인 </a:t>
            </a:r>
            <a:r>
              <a:rPr lang="ko-KR" altLang="en-US" dirty="0" err="1" smtClean="0"/>
              <a:t>윤금선뿐이었다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아들 대신 친정 부모님을 모시고 살아야 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당시는 가부장제가 철저해 딸이 부모를 모시는 게 쉬운 일이 아니었다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친정 부모님을 모시는 데 반대하지 않을 조선 사람을 찾았다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병원의 동료가 가난한 청년을 소개했다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집에 찾아왔어요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나가보니 한겨울인데 얇은 재킷에 발가락이 나온 양말을 신고 서 있어요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그게 마음이 찡해서 결혼을 결심하고 말았죠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나중 알고 보니 그 재킷조차 형에게 빌려 입고 온 거더라고요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결혼하니 양쪽 부모 형제 합해서 딸린 식구가 </a:t>
            </a:r>
            <a:r>
              <a:rPr lang="en-US" altLang="ko-KR" dirty="0" smtClean="0"/>
              <a:t>11</a:t>
            </a:r>
            <a:r>
              <a:rPr lang="ko-KR" altLang="en-US" dirty="0" smtClean="0"/>
              <a:t>명이나 됐다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아이가 태어나자 식구 수는 더 늘어났다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그는 </a:t>
            </a:r>
            <a:r>
              <a:rPr lang="ko-KR" altLang="en-US" dirty="0" err="1" smtClean="0"/>
              <a:t>창춘병원의</a:t>
            </a:r>
            <a:r>
              <a:rPr lang="ko-KR" altLang="en-US" dirty="0" smtClean="0"/>
              <a:t> 중견이었지만 공산사회의 의사 급료는 낮았다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그는 전쟁에서 대공을 세 개나 따낸 유공자로 국가로부터 연금을 받았다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그렇지만 식구가 하도 많아 살림은 넉넉할 수가 없었다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게다가 아들이 병이 났고 수술이 잘못됐고 그도 몸이 아팠다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ko-KR" altLang="en-US" dirty="0" smtClean="0"/>
              <a:t>내가 기공 공부를 시작한 건 양의만으로는 뭔가 부족한 걸 느꼈기 때문이에요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양의는 단순히 주사 놓고 약 바르고 자르고 깁고 하는 것만 알잖아요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한의를 배우면서 좀더 미세한 것을 알게 됐어요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한의 자체가 기공과 연관되어 있었기에 자연스레 기공으로 관심이 흘러갔죠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 </a:t>
            </a:r>
          </a:p>
          <a:p>
            <a:r>
              <a:rPr lang="en-US" altLang="ko-KR" dirty="0" smtClean="0"/>
              <a:t>‘</a:t>
            </a:r>
            <a:r>
              <a:rPr lang="ko-KR" altLang="en-US" dirty="0" err="1" smtClean="0"/>
              <a:t>황제내경</a:t>
            </a:r>
            <a:r>
              <a:rPr lang="ko-KR" altLang="en-US" dirty="0" smtClean="0"/>
              <a:t>’에 보면 </a:t>
            </a:r>
            <a:r>
              <a:rPr lang="ko-KR" altLang="en-US" dirty="0" err="1" smtClean="0"/>
              <a:t>오운육기라는</a:t>
            </a:r>
            <a:r>
              <a:rPr lang="ko-KR" altLang="en-US" dirty="0" smtClean="0"/>
              <a:t> 게 있는데 그냥 </a:t>
            </a:r>
            <a:r>
              <a:rPr lang="ko-KR" altLang="en-US" dirty="0" err="1" smtClean="0"/>
              <a:t>의학책이</a:t>
            </a:r>
            <a:r>
              <a:rPr lang="ko-KR" altLang="en-US" dirty="0" smtClean="0"/>
              <a:t> 아니에요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가운데 기공이 들어 있었던 거예요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공부하면서 거기 무궁무진한 동방의 전통문화의 보물이 숨어 있다는 것을 알게 됐지요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노자 도덕경 </a:t>
            </a:r>
            <a:r>
              <a:rPr lang="en-US" altLang="ko-KR" dirty="0" smtClean="0"/>
              <a:t>80</a:t>
            </a:r>
            <a:r>
              <a:rPr lang="ko-KR" altLang="en-US" dirty="0" smtClean="0"/>
              <a:t>장 안에 들어 있는 말도 모두 </a:t>
            </a:r>
            <a:r>
              <a:rPr lang="ko-KR" altLang="en-US" dirty="0" err="1" smtClean="0"/>
              <a:t>기수련에</a:t>
            </a:r>
            <a:r>
              <a:rPr lang="ko-KR" altLang="en-US" dirty="0" smtClean="0"/>
              <a:t> 관한 얘기라는 것도 알아냈습니다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본초강목’을 쓴 이도 기공을 통해 비밀을 알아낸 거더군요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백 가지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천 가지 약의 쓰임을 어떻게 알았겠어요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약은 심경으로 들어가고 이 약은 간경으로 들어가고 감초는 어느 경락으로 들어간다는 것을 일일이 실험할 수는 없는 일이잖아요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현대해부학에서는 경락이 보이지 않습니다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그런데 기공 </a:t>
            </a:r>
            <a:r>
              <a:rPr lang="ko-KR" altLang="en-US" dirty="0" err="1" smtClean="0"/>
              <a:t>공능상태에서는</a:t>
            </a:r>
            <a:r>
              <a:rPr lang="ko-KR" altLang="en-US" dirty="0" smtClean="0"/>
              <a:t> 다 느껴지거든요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양의사는 피를 빼서 확인하고 초음파 진단을 하고 기계를 이용해 객관적 확인을 하지만 한의사는 맥을 짚고 혀만 봐도 알 수 있잖아요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그런데 기공은 완전히 의식으로 상태를 보는 겁니다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손으로 이렇게 하는 것은 사실 필요 없는 동작이고 완전히 마음으로 보는 거지요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내가 기공을 배운 과정은 여간 힘든 게 아니었어요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경제적 여유도 없었고 시간을 쪼개기도 힘이 들었죠</a:t>
            </a:r>
            <a:r>
              <a:rPr lang="en-US" altLang="ko-KR" dirty="0" smtClean="0"/>
              <a:t>. </a:t>
            </a:r>
            <a:r>
              <a:rPr lang="ko-KR" altLang="en-US" dirty="0" smtClean="0"/>
              <a:t>중국은 땅덩이가 하도 넓어 기공공부하기 위해서 사흘 밤낮을 기차를 타고 가야 했거든요</a:t>
            </a:r>
            <a:r>
              <a:rPr lang="en-US" altLang="ko-KR" dirty="0" smtClean="0"/>
              <a:t>. 1</a:t>
            </a:r>
            <a:r>
              <a:rPr lang="ko-KR" altLang="en-US" dirty="0" smtClean="0"/>
              <a:t>주일 공부를 위해 </a:t>
            </a:r>
            <a:r>
              <a:rPr lang="en-US" altLang="ko-KR" dirty="0" smtClean="0"/>
              <a:t>1</a:t>
            </a:r>
            <a:r>
              <a:rPr lang="ko-KR" altLang="en-US" dirty="0" smtClean="0"/>
              <a:t>주일을 차로 달려가야 했으니</a:t>
            </a:r>
            <a:r>
              <a:rPr lang="en-US" altLang="ko-KR" dirty="0" smtClean="0"/>
              <a:t>…. </a:t>
            </a:r>
            <a:r>
              <a:rPr lang="ko-KR" altLang="en-US" dirty="0" smtClean="0"/>
              <a:t>그러나 양의와 한의와 기공을 다 해보니 그 효과를 누구보다 잘 알겠어요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나는 의사들이 이 공부를 했으면 좋겠다는 거예요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양의로 안 되면 한의 기술을 쓰고 그게 안 되면 기공을 또 같이 쓰라는 겁니다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종합치료를 하면 정말 빠르고 훌륭하게 치유되거든요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 smtClean="0"/>
              <a:t>“암세포는 굶겨야 해요”</a:t>
            </a:r>
            <a:r>
              <a:rPr lang="ko-KR" altLang="en-US" dirty="0" smtClean="0"/>
              <a:t> </a:t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중국 병원에서 </a:t>
            </a:r>
            <a:r>
              <a:rPr lang="ko-KR" altLang="en-US" dirty="0" err="1" smtClean="0"/>
              <a:t>암치료를</a:t>
            </a:r>
            <a:r>
              <a:rPr lang="ko-KR" altLang="en-US" dirty="0" smtClean="0"/>
              <a:t> 할 때는 단식이 포함돼 있었다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말기암일</a:t>
            </a:r>
            <a:r>
              <a:rPr lang="ko-KR" altLang="en-US" dirty="0" smtClean="0"/>
              <a:t> 때는 어쩔 수 없지만 초기 진단을 받았을 때는 절대로 벽곡</a:t>
            </a:r>
            <a:r>
              <a:rPr lang="en-US" altLang="ko-KR" dirty="0" smtClean="0"/>
              <a:t>(?</a:t>
            </a:r>
            <a:r>
              <a:rPr lang="ko-KR" altLang="en-US" dirty="0" smtClean="0"/>
              <a:t>穀</a:t>
            </a:r>
            <a:r>
              <a:rPr lang="en-US" altLang="ko-KR" dirty="0" smtClean="0"/>
              <a:t>)</a:t>
            </a:r>
            <a:r>
              <a:rPr lang="ko-KR" altLang="en-US" dirty="0" smtClean="0"/>
              <a:t>해야 한다는 게 그의 주장이다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실제 벽곡으로 암환자를 여럿 치유했다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암에 걸렸으니 체력을 보충해줘야 한다고 여길지도 모르지만 소식과 벽곡이 어느 약보다 낫다는 걸 직접 경험했다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암세포는 굶겨야 해요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반벽곡도</a:t>
            </a:r>
            <a:r>
              <a:rPr lang="ko-KR" altLang="en-US" dirty="0" smtClean="0"/>
              <a:t> 있고 과일만 먹는 법도 있지요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건강한 사람도 가끔 단식을 하면 몸이 더 맑아져요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나는 일일 일식</a:t>
            </a:r>
            <a:r>
              <a:rPr lang="en-US" altLang="ko-KR" dirty="0" smtClean="0"/>
              <a:t>(</a:t>
            </a:r>
            <a:r>
              <a:rPr lang="ko-KR" altLang="en-US" dirty="0" smtClean="0"/>
              <a:t>一日 一食</a:t>
            </a:r>
            <a:r>
              <a:rPr lang="en-US" altLang="ko-KR" dirty="0" smtClean="0"/>
              <a:t>)</a:t>
            </a:r>
            <a:r>
              <a:rPr lang="ko-KR" altLang="en-US" dirty="0" smtClean="0"/>
              <a:t>인데도 가끔 완전단식을 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에너지는 먹는 것에서만 얻어지는 게 아니란 걸 깨달을 필요가 있어요</a:t>
            </a:r>
            <a:r>
              <a:rPr lang="en-US" altLang="ko-KR" dirty="0" smtClean="0"/>
              <a:t>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그에게 들은 이야기를 무슨 수로 다 옮기랴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화가 나면 그릇에 물을 떠놓고 그저 바라보기만 해라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물기운이</a:t>
            </a:r>
            <a:r>
              <a:rPr lang="ko-KR" altLang="en-US" dirty="0" smtClean="0"/>
              <a:t> 마음의 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火</a:t>
            </a:r>
            <a:r>
              <a:rPr lang="en-US" altLang="ko-KR" dirty="0" smtClean="0"/>
              <a:t>)</a:t>
            </a:r>
            <a:r>
              <a:rPr lang="ko-KR" altLang="en-US" dirty="0" smtClean="0"/>
              <a:t>기운을 곧 다스려줄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어린 아이 같은 마음을 지녀라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불편하거든 자기가 여섯 살인 아이</a:t>
            </a:r>
            <a:r>
              <a:rPr lang="en-US" altLang="ko-KR" dirty="0" smtClean="0"/>
              <a:t>(</a:t>
            </a:r>
            <a:r>
              <a:rPr lang="ko-KR" altLang="en-US" dirty="0" smtClean="0"/>
              <a:t>남자는 일곱 살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라고 생각해라</a:t>
            </a:r>
            <a:r>
              <a:rPr lang="en-US" altLang="ko-KR" dirty="0" smtClean="0"/>
              <a:t>! </a:t>
            </a:r>
            <a:r>
              <a:rPr lang="ko-KR" altLang="en-US" dirty="0" smtClean="0"/>
              <a:t>그때의 몸과 마음의 생기와 약동을 떠올려봐라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인생에 대해 미소를 지어라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남에게 항상 좋은 파동을 전하라</a:t>
            </a:r>
            <a:r>
              <a:rPr lang="en-US" altLang="ko-KR" dirty="0" smtClean="0"/>
              <a:t>! </a:t>
            </a:r>
            <a:r>
              <a:rPr lang="ko-KR" altLang="en-US" dirty="0" smtClean="0"/>
              <a:t>이런 충고들은 되씹을수록 </a:t>
            </a:r>
            <a:r>
              <a:rPr lang="ko-KR" altLang="en-US" dirty="0" err="1" smtClean="0"/>
              <a:t>주옥같다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굳이 고급기공사의 입에서 나온 말이 아니라도 우리 삶에서 유념할 만한 의미가 풍부하게 담겼다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오래 한국을 떠나 살던 사람이 본 우리는 어떤가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그의 대답은 이랬다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뭐랄까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사람을 너무 ‘사용주의’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대해요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필요하면 당겼다가 필요 없으면 밀어 </a:t>
            </a:r>
            <a:r>
              <a:rPr lang="ko-KR" altLang="en-US" dirty="0" err="1" smtClean="0"/>
              <a:t>던져버린달까</a:t>
            </a:r>
            <a:r>
              <a:rPr lang="en-US" altLang="ko-KR" dirty="0" smtClean="0"/>
              <a:t>…. </a:t>
            </a:r>
            <a:r>
              <a:rPr lang="ko-KR" altLang="en-US" dirty="0" smtClean="0"/>
              <a:t>중국 사람들이 텁텁하고 수더분하다면 여기 사람들은 너무 매끄러워요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물론 민족마다 장단점이 있기는 하지만</a:t>
            </a:r>
            <a:r>
              <a:rPr lang="en-US" altLang="ko-KR" dirty="0" smtClean="0"/>
              <a:t>…. </a:t>
            </a:r>
            <a:r>
              <a:rPr lang="ko-KR" altLang="en-US" dirty="0" smtClean="0"/>
              <a:t>그리고 여기 사람들은 깊이 사귈 수가 없어요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깊은 속을 안 보이고 마음이 자주 변해요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거리가 깨끗하고 중국에 비해 공기가 맑고 도둑도 없어 처음에는 여기가 바로 천당인가 싶었는데</a:t>
            </a:r>
            <a:r>
              <a:rPr lang="en-US" altLang="ko-KR" dirty="0" smtClean="0"/>
              <a:t>….”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金瑞鈴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● </a:t>
            </a:r>
            <a:r>
              <a:rPr lang="en-US" altLang="ko-KR" dirty="0" smtClean="0"/>
              <a:t>1956</a:t>
            </a:r>
            <a:r>
              <a:rPr lang="ko-KR" altLang="en-US" dirty="0" smtClean="0"/>
              <a:t>년 경북 안동 출생</a:t>
            </a:r>
            <a:br>
              <a:rPr lang="ko-KR" altLang="en-US" dirty="0" smtClean="0"/>
            </a:br>
            <a:r>
              <a:rPr lang="ko-KR" altLang="en-US" dirty="0" smtClean="0"/>
              <a:t>● 경북대 국문과 졸업</a:t>
            </a:r>
            <a:br>
              <a:rPr lang="ko-KR" altLang="en-US" dirty="0" smtClean="0"/>
            </a:br>
            <a:r>
              <a:rPr lang="ko-KR" altLang="en-US" dirty="0" smtClean="0"/>
              <a:t>● </a:t>
            </a:r>
            <a:r>
              <a:rPr lang="ko-KR" altLang="en-US" dirty="0" err="1" smtClean="0"/>
              <a:t>중앙중</a:t>
            </a:r>
            <a:r>
              <a:rPr lang="ko-KR" altLang="en-US" dirty="0" smtClean="0"/>
              <a:t> 교사</a:t>
            </a:r>
            <a:r>
              <a:rPr lang="en-US" altLang="ko-KR" dirty="0" smtClean="0"/>
              <a:t>, ‘</a:t>
            </a:r>
            <a:r>
              <a:rPr lang="ko-KR" altLang="en-US" dirty="0" err="1" smtClean="0"/>
              <a:t>매일경제</a:t>
            </a:r>
            <a:r>
              <a:rPr lang="ko-KR" altLang="en-US" dirty="0" smtClean="0"/>
              <a:t>’신문</a:t>
            </a:r>
            <a:r>
              <a:rPr lang="en-US" altLang="ko-KR" dirty="0" smtClean="0"/>
              <a:t>·‘</a:t>
            </a:r>
            <a:r>
              <a:rPr lang="ko-KR" altLang="en-US" dirty="0" err="1" smtClean="0"/>
              <a:t>샘이깊은물</a:t>
            </a:r>
            <a:r>
              <a:rPr lang="ko-KR" altLang="en-US" dirty="0" smtClean="0"/>
              <a:t>’ 객원기자</a:t>
            </a:r>
            <a:br>
              <a:rPr lang="ko-KR" altLang="en-US" dirty="0" smtClean="0"/>
            </a:br>
            <a:r>
              <a:rPr lang="ko-KR" altLang="en-US" dirty="0" smtClean="0"/>
              <a:t>● 월간 ‘동서문학’ 신인상 그 지적은 우리를 되돌아보게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저건 우리가 일쑤 일본 사람들을 향해 내뱉던 지적과 닮았구나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행복이란 게 뭔가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건강과 죽음과 전쟁의 의미는 또 무엇인가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숱한 생각을 다스리지 못한 채 윤금선 선생의 집 대문을 나선다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서울에는 가을이 성큼 다가왔다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기온이 청량하고 하늘이 높아졌다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우리가 전장으로 내보냈던 인민군 소녀는 죽지도 않았고 늙지도 않았다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돌아와 외려 우리에게 마음의 평화를 얘기하며 따스하게 손을 내민다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역시 인간으로 태어나 산다는 건 그의 말처럼 ‘감사해야 할 대사건’임에 틀림없구나</a:t>
            </a:r>
            <a:r>
              <a:rPr lang="en-US" altLang="ko-KR" dirty="0" smtClean="0"/>
              <a:t>. (</a:t>
            </a:r>
            <a:r>
              <a:rPr lang="ko-KR" altLang="en-US" dirty="0" smtClean="0"/>
              <a:t>끝</a:t>
            </a:r>
            <a:r>
              <a:rPr lang="en-US" altLang="ko-KR" dirty="0" smtClean="0"/>
              <a:t>)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  </a:t>
            </a:r>
            <a:r>
              <a:rPr lang="ko-KR" altLang="en-US" sz="3100" dirty="0" smtClean="0"/>
              <a:t>손 온도가 화씨 </a:t>
            </a:r>
            <a:r>
              <a:rPr lang="en-US" altLang="ko-KR" sz="3100" dirty="0" smtClean="0"/>
              <a:t>202</a:t>
            </a:r>
            <a:r>
              <a:rPr lang="ko-KR" altLang="en-US" sz="3100" dirty="0" smtClean="0"/>
              <a:t>도까지 상승하는 기공 고수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2000296" y="1200152"/>
            <a:ext cx="13358906" cy="7211658"/>
          </a:xfrm>
        </p:spPr>
        <p:txBody>
          <a:bodyPr>
            <a:noAutofit/>
          </a:bodyPr>
          <a:lstStyle/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en-US" altLang="ko-KR" sz="1200" dirty="0" smtClean="0"/>
              <a:t>                                                                                  </a:t>
            </a:r>
            <a:r>
              <a:rPr lang="ko-KR" altLang="en-US" sz="1200" dirty="0" smtClean="0"/>
              <a:t>  손 온도가 화씨 </a:t>
            </a:r>
            <a:r>
              <a:rPr lang="en-US" altLang="ko-KR" sz="1200" dirty="0" smtClean="0"/>
              <a:t>202</a:t>
            </a:r>
            <a:r>
              <a:rPr lang="ko-KR" altLang="en-US" sz="1200" dirty="0" smtClean="0"/>
              <a:t>도까지 상승하는 기공 고수</a:t>
            </a:r>
            <a:br>
              <a:rPr lang="ko-KR" altLang="en-US" sz="1200" dirty="0" smtClean="0"/>
            </a:br>
            <a:r>
              <a:rPr lang="ko-KR" altLang="en-US" sz="1200" dirty="0" smtClean="0"/>
              <a:t/>
            </a:r>
            <a:br>
              <a:rPr lang="ko-KR" altLang="en-US" sz="1200" dirty="0" smtClean="0"/>
            </a:br>
            <a:r>
              <a:rPr lang="ko-KR" altLang="en-US" sz="1200" dirty="0" smtClean="0"/>
              <a:t/>
            </a:r>
            <a:br>
              <a:rPr lang="ko-KR" altLang="en-US" sz="1200" dirty="0" smtClean="0"/>
            </a:br>
            <a:r>
              <a:rPr lang="en-US" altLang="ko-KR" sz="1200" dirty="0" smtClean="0"/>
              <a:t>(</a:t>
            </a:r>
            <a:r>
              <a:rPr lang="ko-KR" altLang="en-US" sz="1200" dirty="0" smtClean="0"/>
              <a:t>그림설명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기공으로 환자들을 치유하는 닥터 조우 </a:t>
            </a:r>
            <a:r>
              <a:rPr lang="ko-KR" altLang="en-US" sz="1200" dirty="0" err="1" smtClean="0"/>
              <a:t>팅</a:t>
            </a:r>
            <a:r>
              <a:rPr lang="ko-KR" altLang="en-US" sz="1200" dirty="0" smtClean="0"/>
              <a:t> 주에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미국 </a:t>
            </a:r>
            <a:r>
              <a:rPr lang="ko-KR" altLang="en-US" sz="1200" dirty="0" err="1" smtClean="0"/>
              <a:t>캘리포니아주</a:t>
            </a:r>
            <a:r>
              <a:rPr lang="ko-KR" altLang="en-US" sz="1200" dirty="0" smtClean="0"/>
              <a:t> 로스앤젤레스에는 기공을 사용한 대체의학 치료 방법으로 몸이 아프거나 질병으로 고생하는 사람들을 고쳐주는 유명한 한의사이자 기공 마스터인 </a:t>
            </a:r>
            <a:r>
              <a:rPr lang="en-US" altLang="ko-KR" sz="1200" dirty="0" smtClean="0"/>
              <a:t>'</a:t>
            </a:r>
            <a:r>
              <a:rPr lang="ko-KR" altLang="en-US" sz="1200" dirty="0" smtClean="0"/>
              <a:t>조우 </a:t>
            </a:r>
            <a:r>
              <a:rPr lang="ko-KR" altLang="en-US" sz="1200" dirty="0" err="1" smtClean="0"/>
              <a:t>팅</a:t>
            </a:r>
            <a:r>
              <a:rPr lang="ko-KR" altLang="en-US" sz="1200" dirty="0" smtClean="0"/>
              <a:t> 주에</a:t>
            </a:r>
            <a:r>
              <a:rPr lang="en-US" altLang="ko-KR" sz="1200" dirty="0" smtClean="0"/>
              <a:t>'</a:t>
            </a:r>
            <a:r>
              <a:rPr lang="ko-KR" altLang="en-US" sz="1200" dirty="0" smtClean="0"/>
              <a:t>가 살고있다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err="1" smtClean="0"/>
              <a:t>얼바인의</a:t>
            </a:r>
            <a:r>
              <a:rPr lang="ko-KR" altLang="en-US" sz="1200" dirty="0" smtClean="0"/>
              <a:t> 대체의학 연구센터와 캘리포니아 대학교 </a:t>
            </a:r>
            <a:r>
              <a:rPr lang="ko-KR" altLang="en-US" sz="1200" dirty="0" err="1" smtClean="0"/>
              <a:t>신린</a:t>
            </a:r>
            <a:r>
              <a:rPr lang="ko-KR" altLang="en-US" sz="1200" dirty="0" smtClean="0"/>
              <a:t> 세포 생물학 교수 연구진에게 연구된 그는 중국에서 태어나 </a:t>
            </a:r>
            <a:r>
              <a:rPr lang="en-US" altLang="ko-KR" sz="1200" dirty="0" smtClean="0"/>
              <a:t>7</a:t>
            </a:r>
            <a:r>
              <a:rPr lang="ko-KR" altLang="en-US" sz="1200" dirty="0" err="1" smtClean="0"/>
              <a:t>살때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부터</a:t>
            </a:r>
            <a:r>
              <a:rPr lang="ko-KR" altLang="en-US" sz="1200" dirty="0" smtClean="0"/>
              <a:t> 도교 승려인 삼촌의 지도하에 전통 한의학을 배우고 여러 기공 마스터들로 </a:t>
            </a:r>
            <a:r>
              <a:rPr lang="ko-KR" altLang="en-US" sz="1200" dirty="0" err="1" smtClean="0"/>
              <a:t>부터</a:t>
            </a:r>
            <a:r>
              <a:rPr lang="ko-KR" altLang="en-US" sz="1200" dirty="0" smtClean="0"/>
              <a:t> 비술을 전수받았다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(</a:t>
            </a:r>
            <a:r>
              <a:rPr lang="ko-KR" altLang="en-US" sz="1200" dirty="0" smtClean="0"/>
              <a:t>그림설명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기공으로 환자들을 치유하는 닥터 조우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40</a:t>
            </a:r>
            <a:r>
              <a:rPr lang="ko-KR" altLang="en-US" sz="1200" dirty="0" smtClean="0"/>
              <a:t>년간 기공을 통해 많은 환자들을 치료하고 도와준 그는 미국으로 이주한 후 미국인들을 치료하기 시작했는데 암 등 불치병으로 고생하는 많은 사람들을 치료하는 것이 의학적으로 증명돼 미국 의료계 인사들이 큰 관심을 갖고 그를 연구하고 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캘리포니아에 사는 마이클 </a:t>
            </a:r>
            <a:r>
              <a:rPr lang="ko-KR" altLang="en-US" sz="1200" dirty="0" err="1" smtClean="0"/>
              <a:t>존슨은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1998</a:t>
            </a:r>
            <a:r>
              <a:rPr lang="ko-KR" altLang="en-US" sz="1200" dirty="0" smtClean="0"/>
              <a:t>년 갑상선에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개의 악성 종양이 발견되고 암세포가 폐로 퍼져 시한부 삶을 살고 있었는데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년간 방사능 치료를 받았으나 몸이 날로 야위어지며 몸 상태가 극도로 나빠지자 어찌할지 방황하고 있었다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그러던 중 닥터 조우가 불치병을 기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氣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로 치유한다는 소식을 듣고 그를 찾아간 </a:t>
            </a:r>
            <a:r>
              <a:rPr lang="ko-KR" altLang="en-US" sz="1200" dirty="0" err="1" smtClean="0"/>
              <a:t>마이클은</a:t>
            </a:r>
            <a:r>
              <a:rPr lang="ko-KR" altLang="en-US" sz="1200" dirty="0" smtClean="0"/>
              <a:t> 당시 거의 희망을 포기할 정도로 치료에 부정적인 생각을 갖고 </a:t>
            </a:r>
            <a:r>
              <a:rPr lang="ko-KR" altLang="en-US" sz="1200" dirty="0" err="1" smtClean="0"/>
              <a:t>있었어서</a:t>
            </a:r>
            <a:r>
              <a:rPr lang="ko-KR" altLang="en-US" sz="1200" dirty="0" smtClean="0"/>
              <a:t> 다른 사람들에게 기공으로도 불치의 암이 치유될 수 없다는 것을 증명하고 싶었다고 회고했는데 조우의 기공 치료를 받은 </a:t>
            </a:r>
            <a:r>
              <a:rPr lang="ko-KR" altLang="en-US" sz="1200" dirty="0" err="1" smtClean="0"/>
              <a:t>마이클은</a:t>
            </a:r>
            <a:r>
              <a:rPr lang="ko-KR" altLang="en-US" sz="1200" dirty="0" smtClean="0"/>
              <a:t> 극적으로 암이 치유돼 건강을 되찾았다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(</a:t>
            </a:r>
            <a:r>
              <a:rPr lang="ko-KR" altLang="en-US" sz="1200" dirty="0" smtClean="0"/>
              <a:t>그림설명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손의 온도가 화씨 </a:t>
            </a:r>
            <a:r>
              <a:rPr lang="en-US" altLang="ko-KR" sz="1200" dirty="0" smtClean="0"/>
              <a:t>189</a:t>
            </a:r>
            <a:r>
              <a:rPr lang="ko-KR" altLang="en-US" sz="1200" dirty="0" smtClean="0"/>
              <a:t>도까지 올라간 모습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err="1" smtClean="0"/>
              <a:t>마이클은</a:t>
            </a:r>
            <a:r>
              <a:rPr lang="ko-KR" altLang="en-US" sz="1200" dirty="0" smtClean="0"/>
              <a:t> 조우에게 어디가 아픈지 말할 필요도 없이 그가 질병 부위를 찾아냈다고 회고했는데 </a:t>
            </a:r>
            <a:r>
              <a:rPr lang="ko-KR" altLang="en-US" sz="1200" dirty="0" err="1" smtClean="0"/>
              <a:t>신린</a:t>
            </a:r>
            <a:r>
              <a:rPr lang="ko-KR" altLang="en-US" sz="1200" dirty="0" smtClean="0"/>
              <a:t> 교수는 조우의 기공 치료를 연구하면서 인체 내부에 기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氣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형태의 에너지가 존재하며 기가 전신의 각종 장기를 통해 잘 </a:t>
            </a:r>
            <a:r>
              <a:rPr lang="ko-KR" altLang="en-US" sz="1200" dirty="0" err="1" smtClean="0"/>
              <a:t>순환될때</a:t>
            </a:r>
            <a:r>
              <a:rPr lang="ko-KR" altLang="en-US" sz="1200" dirty="0" smtClean="0"/>
              <a:t> 몸이 건강하며 어느 부위에서 기 흐름이 차단되면 그 부분에 문제가 발생한다는 것을 발견했다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조우의 치료 방법은 환자의 몸에 손을 통해 기 에너지를 직접 방사하거나 손으로 </a:t>
            </a:r>
            <a:r>
              <a:rPr lang="ko-KR" altLang="en-US" sz="1200" dirty="0" err="1" smtClean="0"/>
              <a:t>부터</a:t>
            </a:r>
            <a:r>
              <a:rPr lang="ko-KR" altLang="en-US" sz="1200" dirty="0" smtClean="0"/>
              <a:t> 열을 방사해 병이 발병한 부위의 기가 막힌 지점을 </a:t>
            </a:r>
            <a:r>
              <a:rPr lang="ko-KR" altLang="en-US" sz="1200" dirty="0" err="1" smtClean="0"/>
              <a:t>막힘없이</a:t>
            </a:r>
            <a:r>
              <a:rPr lang="ko-KR" altLang="en-US" sz="1200" dirty="0" smtClean="0"/>
              <a:t> 뚫어줘 신체가 다시 본래의 건강한 상태로 돌아오게 하는 것이다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그의 기 치료술을 의심하고 회의적인 관점으로 그를 찾아간 </a:t>
            </a:r>
            <a:r>
              <a:rPr lang="ko-KR" altLang="en-US" sz="1200" dirty="0" err="1" smtClean="0"/>
              <a:t>캘리포니아주</a:t>
            </a:r>
            <a:r>
              <a:rPr lang="ko-KR" altLang="en-US" sz="1200" dirty="0" smtClean="0"/>
              <a:t> 의학박사 마이클 </a:t>
            </a:r>
            <a:r>
              <a:rPr lang="ko-KR" altLang="en-US" sz="1200" dirty="0" err="1" smtClean="0"/>
              <a:t>업셔도</a:t>
            </a:r>
            <a:r>
              <a:rPr lang="ko-KR" altLang="en-US" sz="1200" dirty="0" smtClean="0"/>
              <a:t> 그에게 시술을 직접 받아본 뒤 기공 치료가 실제로 가능하다는 사실을 믿게 됐다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닥터 조우의 주특기는 환자의 몸에 손을 대지 않고 손에서 방사되는 열로 환자를 치료하는 것인데 그는 미국의 인기 </a:t>
            </a:r>
            <a:r>
              <a:rPr lang="en-US" altLang="ko-KR" sz="1200" dirty="0" smtClean="0"/>
              <a:t>TV</a:t>
            </a:r>
            <a:r>
              <a:rPr lang="ko-KR" altLang="en-US" sz="1200" dirty="0" smtClean="0"/>
              <a:t>쇼 </a:t>
            </a:r>
            <a:r>
              <a:rPr lang="en-US" altLang="ko-KR" sz="1200" dirty="0" smtClean="0"/>
              <a:t>'</a:t>
            </a:r>
            <a:r>
              <a:rPr lang="ko-KR" altLang="en-US" sz="1200" dirty="0" err="1" smtClean="0"/>
              <a:t>리플리의</a:t>
            </a:r>
            <a:r>
              <a:rPr lang="ko-KR" altLang="en-US" sz="1200" dirty="0" smtClean="0"/>
              <a:t> 믿거나 말거나</a:t>
            </a:r>
            <a:r>
              <a:rPr lang="en-US" altLang="ko-KR" sz="1200" dirty="0" smtClean="0"/>
              <a:t>'</a:t>
            </a:r>
            <a:r>
              <a:rPr lang="ko-KR" altLang="en-US" sz="1200" dirty="0" smtClean="0"/>
              <a:t>에 출연해 적외선 열 감지 카메라로 손바닥에 급격한 온도 변화가 오는 것이 촬영됐다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(</a:t>
            </a:r>
            <a:r>
              <a:rPr lang="ko-KR" altLang="en-US" sz="1200" dirty="0" smtClean="0"/>
              <a:t>그림설명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손의 온도가 화씨 </a:t>
            </a:r>
            <a:r>
              <a:rPr lang="en-US" altLang="ko-KR" sz="1200" dirty="0" smtClean="0"/>
              <a:t>202</a:t>
            </a:r>
            <a:r>
              <a:rPr lang="ko-KR" altLang="en-US" sz="1200" dirty="0" smtClean="0"/>
              <a:t>도까지 올라간 모습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시청자들은 그의 손에서 발산되는 열의 온도가 화씨 </a:t>
            </a:r>
            <a:r>
              <a:rPr lang="en-US" altLang="ko-KR" sz="1200" dirty="0" smtClean="0"/>
              <a:t>202</a:t>
            </a:r>
            <a:r>
              <a:rPr lang="ko-KR" altLang="en-US" sz="1200" dirty="0" smtClean="0"/>
              <a:t>도까지 올라가는 것을 보고 크게 놀랐고 또한 그가 항아리 사이에 걸쳐놓은 </a:t>
            </a:r>
            <a:r>
              <a:rPr lang="ko-KR" altLang="en-US" sz="1200" dirty="0" err="1" smtClean="0"/>
              <a:t>종이틀</a:t>
            </a:r>
            <a:r>
              <a:rPr lang="ko-KR" altLang="en-US" sz="1200" dirty="0" smtClean="0"/>
              <a:t> 위를 </a:t>
            </a:r>
            <a:r>
              <a:rPr lang="ko-KR" altLang="en-US" sz="1200" dirty="0" err="1" smtClean="0"/>
              <a:t>무게없이</a:t>
            </a:r>
            <a:r>
              <a:rPr lang="ko-KR" altLang="en-US" sz="1200" dirty="0" smtClean="0"/>
              <a:t> 걷는 모습을 보고 불가사의한 </a:t>
            </a:r>
            <a:r>
              <a:rPr lang="ko-KR" altLang="en-US" sz="1200" dirty="0" err="1" smtClean="0"/>
              <a:t>기공술에</a:t>
            </a:r>
            <a:r>
              <a:rPr lang="ko-KR" altLang="en-US" sz="1200" dirty="0" smtClean="0"/>
              <a:t> 감탄했다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> </a:t>
            </a:r>
            <a:endParaRPr lang="ko-KR" altLang="en-US" sz="1200" dirty="0"/>
          </a:p>
        </p:txBody>
      </p:sp>
      <p:pic>
        <p:nvPicPr>
          <p:cNvPr id="4" name="그림 3" descr="화씨202도까지상승하는기공고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285866"/>
            <a:ext cx="5929354" cy="3857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069848"/>
          </a:xfrm>
        </p:spPr>
        <p:txBody>
          <a:bodyPr/>
          <a:lstStyle/>
          <a:p>
            <a:endParaRPr lang="ko-KR" altLang="en-US" sz="3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844" y="1200152"/>
            <a:ext cx="11787271" cy="5282832"/>
          </a:xfrm>
        </p:spPr>
        <p:txBody>
          <a:bodyPr>
            <a:normAutofit fontScale="25000" lnSpcReduction="20000"/>
          </a:bodyPr>
          <a:lstStyle/>
          <a:p>
            <a:endParaRPr lang="en-US" altLang="ko-KR" dirty="0" smtClean="0">
              <a:hlinkClick r:id="rId2"/>
            </a:endParaRPr>
          </a:p>
          <a:p>
            <a:endParaRPr lang="en-US" altLang="ko-KR" sz="9000" b="1" dirty="0" smtClean="0"/>
          </a:p>
          <a:p>
            <a:endParaRPr lang="en-US" altLang="ko-KR" sz="9000" b="1" dirty="0" smtClean="0"/>
          </a:p>
          <a:p>
            <a:endParaRPr lang="en-US" altLang="ko-KR" sz="9000" b="1" dirty="0" smtClean="0"/>
          </a:p>
          <a:p>
            <a:endParaRPr lang="en-US" altLang="ko-KR" sz="9000" b="1" dirty="0"/>
          </a:p>
          <a:p>
            <a:endParaRPr lang="en-US" altLang="ko-KR" sz="9000" b="1" dirty="0" smtClean="0"/>
          </a:p>
          <a:p>
            <a:endParaRPr lang="en-US" altLang="ko-KR" sz="9000" b="1" dirty="0"/>
          </a:p>
          <a:p>
            <a:endParaRPr lang="en-US" altLang="ko-KR" sz="9000" b="1" dirty="0" smtClean="0"/>
          </a:p>
          <a:p>
            <a:endParaRPr lang="en-US" altLang="ko-KR" sz="9000" b="1" dirty="0"/>
          </a:p>
          <a:p>
            <a:endParaRPr lang="en-US" altLang="ko-KR" sz="9000" b="1" dirty="0" smtClean="0"/>
          </a:p>
          <a:p>
            <a:endParaRPr lang="en-US" altLang="ko-KR" sz="9000" b="1" dirty="0"/>
          </a:p>
          <a:p>
            <a:endParaRPr lang="en-US" altLang="ko-KR" sz="9000" b="1" dirty="0" smtClean="0"/>
          </a:p>
          <a:p>
            <a:r>
              <a:rPr lang="ko-KR" altLang="en-US" sz="9000" b="1" dirty="0" err="1" smtClean="0"/>
              <a:t>기치료</a:t>
            </a:r>
            <a:r>
              <a:rPr lang="ko-KR" altLang="en-US" sz="9000" b="1" dirty="0" smtClean="0"/>
              <a:t> 전</a:t>
            </a:r>
            <a:r>
              <a:rPr lang="en-US" altLang="ko-KR" sz="9000" b="1" dirty="0" smtClean="0"/>
              <a:t>]</a:t>
            </a:r>
          </a:p>
          <a:p>
            <a:endParaRPr lang="en-US" altLang="ko-KR" sz="9000" b="1" dirty="0"/>
          </a:p>
          <a:p>
            <a:endParaRPr lang="en-US" altLang="ko-KR" sz="9000" b="1" dirty="0" smtClean="0"/>
          </a:p>
          <a:p>
            <a:endParaRPr lang="en-US" altLang="ko-KR" sz="9000" b="1" dirty="0"/>
          </a:p>
          <a:p>
            <a:endParaRPr lang="en-US" altLang="ko-KR" sz="9000" b="1" dirty="0" smtClean="0"/>
          </a:p>
          <a:p>
            <a:endParaRPr lang="en-US" altLang="ko-KR" sz="9000" b="1" dirty="0"/>
          </a:p>
          <a:p>
            <a:endParaRPr lang="en-US" altLang="ko-KR" sz="9000" b="1" dirty="0" smtClean="0"/>
          </a:p>
          <a:p>
            <a:endParaRPr lang="en-US" altLang="ko-KR" sz="9000" b="1" dirty="0" smtClean="0"/>
          </a:p>
          <a:p>
            <a:r>
              <a:rPr lang="ko-KR" altLang="en-US" sz="9000" b="1" dirty="0" err="1" smtClean="0"/>
              <a:t>기치료</a:t>
            </a:r>
            <a:r>
              <a:rPr lang="ko-KR" altLang="en-US" sz="9000" b="1" dirty="0" smtClean="0"/>
              <a:t> 후</a:t>
            </a:r>
            <a:r>
              <a:rPr lang="en-US" altLang="ko-KR" sz="9000" b="1" dirty="0" smtClean="0"/>
              <a:t>]</a:t>
            </a:r>
            <a:endParaRPr lang="en-US" altLang="ko-KR" sz="9000" b="1" dirty="0"/>
          </a:p>
          <a:p>
            <a:endParaRPr lang="en-US" altLang="ko-KR" sz="9000" b="1" dirty="0" smtClean="0"/>
          </a:p>
          <a:p>
            <a:r>
              <a:rPr lang="en-US" altLang="ko-KR" sz="9000" b="1" dirty="0" smtClean="0"/>
              <a:t>[</a:t>
            </a:r>
            <a:endParaRPr lang="ko-KR" altLang="en-US" sz="9000" dirty="0" smtClean="0"/>
          </a:p>
          <a:p>
            <a:r>
              <a:rPr lang="en-US" altLang="ko-KR" sz="9000" b="1" dirty="0" smtClean="0"/>
              <a:t>                           [</a:t>
            </a:r>
            <a:r>
              <a:rPr lang="ko-KR" altLang="en-US" sz="9000" b="1" dirty="0" err="1" smtClean="0"/>
              <a:t>기치료</a:t>
            </a:r>
            <a:r>
              <a:rPr lang="ko-KR" altLang="en-US" sz="9000" b="1" dirty="0" smtClean="0"/>
              <a:t> 전</a:t>
            </a:r>
            <a:r>
              <a:rPr lang="en-US" altLang="ko-KR" sz="9000" b="1" dirty="0" smtClean="0"/>
              <a:t>]</a:t>
            </a:r>
            <a:r>
              <a:rPr lang="ko-KR" altLang="en-US" sz="9000" b="1" dirty="0" smtClean="0"/>
              <a:t>                                                                           </a:t>
            </a:r>
            <a:r>
              <a:rPr lang="ko-KR" altLang="en-US" sz="9000" b="1" dirty="0" err="1" smtClean="0"/>
              <a:t>기치료</a:t>
            </a:r>
            <a:r>
              <a:rPr lang="ko-KR" altLang="en-US" sz="9000" b="1" dirty="0" smtClean="0"/>
              <a:t> 후</a:t>
            </a:r>
            <a:r>
              <a:rPr lang="en-US" altLang="ko-KR" sz="9000" b="1" dirty="0" smtClean="0"/>
              <a:t>]</a:t>
            </a:r>
            <a:endParaRPr lang="ko-KR" altLang="en-US" sz="9000" dirty="0" smtClean="0"/>
          </a:p>
          <a:p>
            <a:r>
              <a:rPr lang="en-US" altLang="ko-KR" sz="9000" b="1" dirty="0" smtClean="0"/>
              <a:t>                                                  [</a:t>
            </a:r>
            <a:endParaRPr lang="ko-KR" altLang="en-US" sz="9000" dirty="0" smtClean="0"/>
          </a:p>
          <a:p>
            <a:r>
              <a:rPr lang="en-US" altLang="ko-KR" sz="9000" b="1" dirty="0" smtClean="0"/>
              <a:t>[</a:t>
            </a:r>
            <a:r>
              <a:rPr lang="ko-KR" altLang="en-US" sz="9000" b="1" dirty="0" err="1" smtClean="0"/>
              <a:t>기치료</a:t>
            </a:r>
            <a:r>
              <a:rPr lang="ko-KR" altLang="en-US" sz="9000" b="1" dirty="0" smtClean="0"/>
              <a:t> 전</a:t>
            </a:r>
            <a:r>
              <a:rPr lang="en-US" altLang="ko-KR" sz="9000" b="1" dirty="0" smtClean="0"/>
              <a:t>]</a:t>
            </a:r>
            <a:endParaRPr lang="ko-KR" altLang="en-US" sz="9000" dirty="0" smtClean="0"/>
          </a:p>
          <a:p>
            <a:r>
              <a:rPr lang="en-US" altLang="ko-KR" sz="9000" b="1" dirty="0" smtClean="0"/>
              <a:t>[</a:t>
            </a:r>
            <a:r>
              <a:rPr lang="ko-KR" altLang="en-US" sz="9000" b="1" dirty="0" err="1" smtClean="0"/>
              <a:t>기치료</a:t>
            </a:r>
            <a:r>
              <a:rPr lang="ko-KR" altLang="en-US" sz="9000" b="1" dirty="0" smtClean="0"/>
              <a:t> 후</a:t>
            </a:r>
            <a:r>
              <a:rPr lang="en-US" altLang="ko-KR" sz="9000" b="1" dirty="0" smtClean="0"/>
              <a:t>]</a:t>
            </a:r>
            <a:endParaRPr lang="ko-KR" altLang="en-US" sz="9000" dirty="0" smtClean="0"/>
          </a:p>
          <a:p>
            <a:r>
              <a:rPr lang="en-US" altLang="ko-KR" sz="9000" b="1" dirty="0" smtClean="0"/>
              <a:t>[</a:t>
            </a:r>
            <a:r>
              <a:rPr lang="ko-KR" altLang="en-US" sz="9000" b="1" dirty="0" err="1" smtClean="0"/>
              <a:t>기치료</a:t>
            </a:r>
            <a:r>
              <a:rPr lang="ko-KR" altLang="en-US" sz="9000" b="1" dirty="0" smtClean="0"/>
              <a:t> 전</a:t>
            </a:r>
            <a:r>
              <a:rPr lang="en-US" altLang="ko-KR" sz="9000" b="1" dirty="0" smtClean="0"/>
              <a:t>]</a:t>
            </a:r>
            <a:endParaRPr lang="ko-KR" altLang="en-US" sz="9000" dirty="0" smtClean="0"/>
          </a:p>
          <a:p>
            <a:r>
              <a:rPr lang="en-US" altLang="ko-KR" sz="9000" b="1" dirty="0" smtClean="0"/>
              <a:t>[</a:t>
            </a:r>
            <a:r>
              <a:rPr lang="ko-KR" altLang="en-US" sz="9000" b="1" dirty="0" err="1" smtClean="0"/>
              <a:t>기치료</a:t>
            </a:r>
            <a:r>
              <a:rPr lang="ko-KR" altLang="en-US" sz="9000" b="1" dirty="0" smtClean="0"/>
              <a:t> 후</a:t>
            </a:r>
            <a:r>
              <a:rPr lang="en-US" altLang="ko-KR" sz="9000" b="1" dirty="0" smtClean="0"/>
              <a:t>]</a:t>
            </a:r>
            <a:endParaRPr lang="ko-KR" altLang="en-US" sz="9000" dirty="0" smtClean="0"/>
          </a:p>
          <a:p>
            <a:endParaRPr lang="en-US" altLang="ko-KR" dirty="0">
              <a:hlinkClick r:id="rId2"/>
            </a:endParaRPr>
          </a:p>
          <a:p>
            <a:endParaRPr lang="en-US" altLang="ko-KR" dirty="0" smtClean="0">
              <a:hlinkClick r:id="rId2"/>
            </a:endParaRPr>
          </a:p>
          <a:p>
            <a:r>
              <a:rPr lang="en-US" altLang="ko-KR" dirty="0" smtClean="0">
                <a:hlinkClick r:id="rId2"/>
              </a:rPr>
              <a:t>http://www.e-kimedi.com/energy/list.asp#</a:t>
            </a:r>
            <a:endParaRPr lang="ko-KR" altLang="en-US" dirty="0"/>
          </a:p>
        </p:txBody>
      </p:sp>
      <p:pic>
        <p:nvPicPr>
          <p:cNvPr id="14" name="그림 13" descr="s_a_1기치료후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0"/>
            <a:ext cx="2833694" cy="2632503"/>
          </a:xfrm>
          <a:prstGeom prst="rect">
            <a:avLst/>
          </a:prstGeom>
        </p:spPr>
      </p:pic>
      <p:pic>
        <p:nvPicPr>
          <p:cNvPr id="15" name="그림 14" descr="s_a_2기치료후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2643188"/>
            <a:ext cx="2428892" cy="2732504"/>
          </a:xfrm>
          <a:prstGeom prst="rect">
            <a:avLst/>
          </a:prstGeom>
        </p:spPr>
      </p:pic>
      <p:pic>
        <p:nvPicPr>
          <p:cNvPr id="16" name="그림 15" descr="s_a_3기치료후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0"/>
            <a:ext cx="2476504" cy="2678925"/>
          </a:xfrm>
          <a:prstGeom prst="rect">
            <a:avLst/>
          </a:prstGeom>
        </p:spPr>
      </p:pic>
      <p:pic>
        <p:nvPicPr>
          <p:cNvPr id="17" name="그림 16" descr="s_a_4기치료후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2643188"/>
            <a:ext cx="3000396" cy="2753933"/>
          </a:xfrm>
          <a:prstGeom prst="rect">
            <a:avLst/>
          </a:prstGeom>
        </p:spPr>
      </p:pic>
      <p:pic>
        <p:nvPicPr>
          <p:cNvPr id="19" name="그림 18" descr="s_p_2기치료전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2643188"/>
            <a:ext cx="2857520" cy="2786082"/>
          </a:xfrm>
          <a:prstGeom prst="rect">
            <a:avLst/>
          </a:prstGeom>
        </p:spPr>
      </p:pic>
      <p:pic>
        <p:nvPicPr>
          <p:cNvPr id="20" name="그림 19" descr="s_p_3기치료전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0"/>
            <a:ext cx="2643206" cy="2686080"/>
          </a:xfrm>
          <a:prstGeom prst="rect">
            <a:avLst/>
          </a:prstGeom>
        </p:spPr>
      </p:pic>
      <p:pic>
        <p:nvPicPr>
          <p:cNvPr id="21" name="그림 20" descr="s_p_4기치료전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71536" y="2643188"/>
            <a:ext cx="2786082" cy="2828945"/>
          </a:xfrm>
          <a:prstGeom prst="rect">
            <a:avLst/>
          </a:prstGeom>
        </p:spPr>
      </p:pic>
      <p:pic>
        <p:nvPicPr>
          <p:cNvPr id="12" name="그림 11" descr="s_p_1기치료전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71536" y="0"/>
            <a:ext cx="2786082" cy="2632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강서한의원기치료동영상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ko-KR" sz="3200" dirty="0" smtClean="0"/>
              <a:t>Home &gt; </a:t>
            </a:r>
            <a:r>
              <a:rPr lang="ko-KR" altLang="en-US" sz="3200" dirty="0" err="1" smtClean="0"/>
              <a:t>기치료</a:t>
            </a:r>
            <a:r>
              <a:rPr lang="ko-KR" altLang="en-US" sz="3200" dirty="0" smtClean="0"/>
              <a:t> 효과</a:t>
            </a:r>
          </a:p>
          <a:p>
            <a:r>
              <a:rPr lang="ko-KR" altLang="en-US" sz="3200" dirty="0" smtClean="0"/>
              <a:t>  </a:t>
            </a:r>
            <a:r>
              <a:rPr lang="en-US" altLang="ko-KR" sz="3200" dirty="0" smtClean="0"/>
              <a:t>1. </a:t>
            </a:r>
            <a:r>
              <a:rPr lang="ko-KR" altLang="en-US" sz="3200" dirty="0" smtClean="0"/>
              <a:t>아픈 부위에서 확연하게 나타나는 호전반응</a:t>
            </a:r>
            <a:br>
              <a:rPr lang="ko-KR" altLang="en-US" sz="3200" dirty="0" smtClean="0"/>
            </a:br>
            <a:r>
              <a:rPr lang="en-US" altLang="ko-KR" sz="3200" dirty="0" smtClean="0"/>
              <a:t>2. </a:t>
            </a:r>
            <a:r>
              <a:rPr lang="ko-KR" altLang="en-US" sz="3200" dirty="0" smtClean="0"/>
              <a:t>정신적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육체적 스트레스의 완벽한 해소</a:t>
            </a:r>
            <a:br>
              <a:rPr lang="ko-KR" altLang="en-US" sz="3200" dirty="0" smtClean="0"/>
            </a:br>
            <a:r>
              <a:rPr lang="en-US" altLang="ko-KR" sz="3200" dirty="0" smtClean="0"/>
              <a:t>3. </a:t>
            </a:r>
            <a:r>
              <a:rPr lang="ko-KR" altLang="en-US" sz="3200" dirty="0" smtClean="0"/>
              <a:t>기로써 동작되는 진동반응으로 다이어트의 효과</a:t>
            </a:r>
            <a:br>
              <a:rPr lang="ko-KR" altLang="en-US" sz="3200" dirty="0" smtClean="0"/>
            </a:br>
            <a:r>
              <a:rPr lang="en-US" altLang="ko-KR" sz="3200" dirty="0" smtClean="0"/>
              <a:t>4. </a:t>
            </a:r>
            <a:r>
              <a:rPr lang="ko-KR" altLang="en-US" sz="3200" dirty="0" smtClean="0"/>
              <a:t>하수구가 막히면 역류하듯 막힌 경혈을 기로 뚫어 원활한 </a:t>
            </a:r>
            <a:br>
              <a:rPr lang="ko-KR" altLang="en-US" sz="3200" dirty="0" smtClean="0"/>
            </a:br>
            <a:r>
              <a:rPr lang="ko-KR" altLang="en-US" sz="3200" dirty="0" smtClean="0"/>
              <a:t>혈액 순환 회복</a:t>
            </a:r>
            <a:br>
              <a:rPr lang="ko-KR" altLang="en-US" sz="3200" dirty="0" smtClean="0"/>
            </a:br>
            <a:r>
              <a:rPr lang="en-US" altLang="ko-KR" sz="3200" dirty="0" smtClean="0"/>
              <a:t>5. </a:t>
            </a:r>
            <a:r>
              <a:rPr lang="ko-KR" altLang="en-US" sz="3200" dirty="0" smtClean="0"/>
              <a:t>낫겠다는 의지가 명확하면 단시일 내에 환자 자신이 호전</a:t>
            </a:r>
            <a:br>
              <a:rPr lang="ko-KR" altLang="en-US" sz="3200" dirty="0" smtClean="0"/>
            </a:br>
            <a:r>
              <a:rPr lang="ko-KR" altLang="en-US" sz="3200" dirty="0" smtClean="0"/>
              <a:t>됨을 감지</a:t>
            </a:r>
            <a:br>
              <a:rPr lang="ko-KR" altLang="en-US" sz="3200" dirty="0" smtClean="0"/>
            </a:br>
            <a:r>
              <a:rPr lang="en-US" altLang="ko-KR" sz="3200" dirty="0" smtClean="0"/>
              <a:t>6. </a:t>
            </a:r>
            <a:r>
              <a:rPr lang="ko-KR" altLang="en-US" sz="3200" dirty="0" smtClean="0"/>
              <a:t>고통은 극심한데 뚜렷한 병명도 없어 전전긍긍하는 환자</a:t>
            </a:r>
            <a:br>
              <a:rPr lang="ko-KR" altLang="en-US" sz="3200" dirty="0" smtClean="0"/>
            </a:br>
            <a:r>
              <a:rPr lang="ko-KR" altLang="en-US" sz="3200" dirty="0" smtClean="0"/>
              <a:t>들에게는 확실한 효과 </a:t>
            </a:r>
            <a:br>
              <a:rPr lang="ko-KR" altLang="en-US" sz="3200" dirty="0" smtClean="0"/>
            </a:br>
            <a:r>
              <a:rPr lang="en-US" altLang="ko-KR" sz="3200" dirty="0" smtClean="0"/>
              <a:t>7. </a:t>
            </a:r>
            <a:r>
              <a:rPr lang="ko-KR" altLang="en-US" sz="3200" dirty="0" smtClean="0"/>
              <a:t>지속적인 수련이 뒤따르면 기를 방사할 수 있는 전수자가 </a:t>
            </a:r>
            <a:br>
              <a:rPr lang="ko-KR" altLang="en-US" sz="3200" dirty="0" smtClean="0"/>
            </a:br>
            <a:r>
              <a:rPr lang="ko-KR" altLang="en-US" sz="3200" dirty="0" smtClean="0"/>
              <a:t>될 수 있다</a:t>
            </a:r>
            <a:r>
              <a:rPr lang="en-US" altLang="ko-KR" sz="3200" dirty="0" smtClean="0"/>
              <a:t>. </a:t>
            </a:r>
            <a:r>
              <a:rPr lang="ko-KR" altLang="en-US" sz="3200" b="1" dirty="0" smtClean="0"/>
              <a:t>생체리듬 진단장비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......... .........</a:t>
            </a:r>
            <a:r>
              <a:rPr lang="en-US" altLang="ko-KR" sz="3200" b="1" dirty="0" smtClean="0">
                <a:hlinkClick r:id=""/>
              </a:rPr>
              <a:t>[</a:t>
            </a:r>
            <a:r>
              <a:rPr lang="ko-KR" altLang="en-US" sz="3200" b="1" dirty="0" smtClean="0">
                <a:hlinkClick r:id=""/>
              </a:rPr>
              <a:t>자세히 보기</a:t>
            </a:r>
            <a:r>
              <a:rPr lang="en-US" altLang="ko-KR" sz="3200" b="1" dirty="0" smtClean="0">
                <a:hlinkClick r:id=""/>
              </a:rPr>
              <a:t>]</a:t>
            </a:r>
            <a:r>
              <a:rPr lang="ko-KR" altLang="en-US" sz="3200" dirty="0" smtClean="0"/>
              <a:t>   </a:t>
            </a:r>
            <a:r>
              <a:rPr lang="en-US" altLang="ko-KR" sz="3200" dirty="0" smtClean="0"/>
              <a:t>......... </a:t>
            </a:r>
          </a:p>
          <a:p>
            <a:pPr>
              <a:buNone/>
            </a:pPr>
            <a:r>
              <a:rPr lang="en-US" altLang="ko-KR" sz="3200" b="1" dirty="0" smtClean="0"/>
              <a:t>http://www.e-kimedi.com/energy/list.asp#</a:t>
            </a:r>
            <a:r>
              <a:rPr lang="ko-KR" altLang="en-US" sz="3200" b="1" dirty="0" smtClean="0"/>
              <a:t>강서한의원기치료동영상</a:t>
            </a:r>
            <a:endParaRPr lang="ko-KR" altLang="en-US" sz="3200" dirty="0" smtClean="0"/>
          </a:p>
          <a:p>
            <a:endParaRPr lang="en-US" altLang="ko-KR" sz="3200" b="1" dirty="0" smtClean="0"/>
          </a:p>
          <a:p>
            <a:endParaRPr lang="en-US" altLang="ko-KR" sz="3200" b="1" dirty="0" smtClean="0"/>
          </a:p>
          <a:p>
            <a:endParaRPr lang="en-US" altLang="ko-KR" sz="3200" b="1" dirty="0" smtClean="0"/>
          </a:p>
          <a:p>
            <a:endParaRPr lang="en-US" altLang="ko-KR" sz="3200" b="1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14362"/>
          </a:xfrm>
        </p:spPr>
        <p:txBody>
          <a:bodyPr>
            <a:noAutofit/>
          </a:bodyPr>
          <a:lstStyle/>
          <a:p>
            <a:r>
              <a:rPr lang="ko-KR" altLang="en-US" sz="2000" dirty="0" err="1" smtClean="0"/>
              <a:t>싱가폴</a:t>
            </a:r>
            <a:r>
              <a:rPr lang="ko-KR" altLang="en-US" sz="2000" dirty="0" smtClean="0"/>
              <a:t> 국립대학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연구팀에서 </a:t>
            </a:r>
            <a:r>
              <a:rPr lang="ko-KR" altLang="en-US" sz="2000" dirty="0" err="1" smtClean="0"/>
              <a:t>기치료전후의</a:t>
            </a:r>
            <a:r>
              <a:rPr lang="ko-KR" altLang="en-US" sz="2000" dirty="0" smtClean="0"/>
              <a:t> 뇌파분석자료</a:t>
            </a:r>
            <a:endParaRPr lang="ko-KR" altLang="en-US" sz="2000" dirty="0"/>
          </a:p>
        </p:txBody>
      </p:sp>
      <p:pic>
        <p:nvPicPr>
          <p:cNvPr id="4" name="내용 개체 틀 3" descr="기치료전후뇌파분석자료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951527"/>
            <a:ext cx="8286807" cy="4191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>
                <a:hlinkClick r:id="rId2"/>
              </a:rPr>
              <a:t>大藏功</a:t>
            </a:r>
            <a:r>
              <a:rPr lang="ko-KR" altLang="en-US" b="1" dirty="0" smtClean="0">
                <a:hlinkClick r:id="rId2"/>
              </a:rPr>
              <a:t> </a:t>
            </a:r>
            <a:r>
              <a:rPr lang="ko-KR" altLang="en-US" b="1" dirty="0" err="1" smtClean="0">
                <a:hlinkClick r:id="rId2"/>
              </a:rPr>
              <a:t>다큐동영상</a:t>
            </a:r>
            <a:r>
              <a:rPr lang="ko-KR" altLang="en-US" dirty="0" smtClean="0"/>
              <a:t>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  </a:t>
            </a:r>
            <a:r>
              <a:rPr lang="ko-KR" altLang="en-US" b="1" dirty="0" err="1" smtClean="0">
                <a:hlinkClick r:id="rId2"/>
              </a:rPr>
              <a:t>大藏功</a:t>
            </a:r>
            <a:r>
              <a:rPr lang="ko-KR" altLang="en-US" b="1" dirty="0" smtClean="0">
                <a:hlinkClick r:id="rId2"/>
              </a:rPr>
              <a:t> </a:t>
            </a:r>
            <a:r>
              <a:rPr lang="ko-KR" altLang="en-US" b="1" dirty="0" err="1" smtClean="0">
                <a:hlinkClick r:id="rId2"/>
              </a:rPr>
              <a:t>다큐동영상</a:t>
            </a:r>
            <a:r>
              <a:rPr lang="ko-KR" altLang="en-US" dirty="0" smtClean="0"/>
              <a:t>  </a:t>
            </a:r>
            <a:r>
              <a:rPr lang="en-US" altLang="ko-KR" b="1" dirty="0" smtClean="0"/>
              <a:t>:</a:t>
            </a:r>
            <a:r>
              <a:rPr lang="ko-KR" altLang="en-US" dirty="0" smtClean="0"/>
              <a:t> </a:t>
            </a:r>
            <a:r>
              <a:rPr lang="ko-KR" altLang="en-US" b="1" dirty="0" err="1" smtClean="0"/>
              <a:t>대장공</a:t>
            </a:r>
            <a:r>
              <a:rPr lang="ko-KR" altLang="en-US" b="1" dirty="0" smtClean="0"/>
              <a:t> 홍보동영상</a:t>
            </a:r>
            <a:r>
              <a:rPr lang="en-US" altLang="ko-KR" dirty="0" smtClean="0"/>
              <a:t>(</a:t>
            </a:r>
            <a:r>
              <a:rPr lang="ko-KR" altLang="en-US" dirty="0" smtClean="0"/>
              <a:t>옥기 대사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한옥하선생님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마점원선생님의</a:t>
            </a:r>
            <a:r>
              <a:rPr lang="ko-KR" altLang="en-US" dirty="0" smtClean="0"/>
              <a:t> </a:t>
            </a:r>
            <a:r>
              <a:rPr lang="ko-KR" altLang="en-US" dirty="0" err="1" smtClean="0"/>
              <a:t>치유기장면</a:t>
            </a:r>
            <a:r>
              <a:rPr lang="en-US" altLang="ko-KR" dirty="0" smtClean="0"/>
              <a:t>)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긍정과부동의파동결정체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0"/>
            <a:ext cx="4929190" cy="2643189"/>
          </a:xfrm>
        </p:spPr>
      </p:pic>
      <p:pic>
        <p:nvPicPr>
          <p:cNvPr id="5" name="그림 4" descr="생수와수도물분자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3857652" cy="2621757"/>
          </a:xfrm>
          <a:prstGeom prst="rect">
            <a:avLst/>
          </a:prstGeom>
        </p:spPr>
      </p:pic>
      <p:pic>
        <p:nvPicPr>
          <p:cNvPr id="6" name="그림 5" descr="예쁘다고말핳때물분자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643188"/>
            <a:ext cx="3714776" cy="2714644"/>
          </a:xfrm>
          <a:prstGeom prst="rect">
            <a:avLst/>
          </a:prstGeom>
        </p:spPr>
      </p:pic>
      <p:pic>
        <p:nvPicPr>
          <p:cNvPr id="7" name="그림 6" descr="클래식을들은물분자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643188"/>
            <a:ext cx="5257800" cy="2807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yuk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463" y="2065973"/>
            <a:ext cx="6010275" cy="1971675"/>
          </a:xfrm>
        </p:spPr>
      </p:pic>
      <p:pic>
        <p:nvPicPr>
          <p:cNvPr id="5" name="내용 개체 틀 3" descr="yuk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7" y="2035966"/>
            <a:ext cx="6010275" cy="1643063"/>
          </a:xfrm>
          <a:prstGeom prst="rect">
            <a:avLst/>
          </a:prstGeom>
        </p:spPr>
      </p:pic>
      <p:pic>
        <p:nvPicPr>
          <p:cNvPr id="6" name="내용 개체 틀 3" descr="yuk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6" y="2190156"/>
            <a:ext cx="6010275" cy="1643063"/>
          </a:xfrm>
          <a:prstGeom prst="rect">
            <a:avLst/>
          </a:prstGeom>
        </p:spPr>
      </p:pic>
      <p:pic>
        <p:nvPicPr>
          <p:cNvPr id="7" name="내용 개체 틀 3" descr="yuk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01" y="1017974"/>
            <a:ext cx="9215502" cy="380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경희선한의원 </a:t>
            </a:r>
            <a:r>
              <a:rPr lang="ko-KR" altLang="en-US" dirty="0" err="1" smtClean="0"/>
              <a:t>기치료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r>
              <a:rPr lang="ko-KR" altLang="en-US" sz="1400" b="1" dirty="0" smtClean="0"/>
              <a:t>■ </a:t>
            </a:r>
            <a:r>
              <a:rPr lang="ko-KR" altLang="en-US" sz="1400" b="1" dirty="0" err="1" smtClean="0"/>
              <a:t>기치료</a:t>
            </a:r>
            <a:r>
              <a:rPr lang="ko-KR" altLang="en-US" sz="1400" b="1" dirty="0" smtClean="0"/>
              <a:t> 왜 필요한가</a:t>
            </a:r>
            <a:r>
              <a:rPr lang="en-US" altLang="ko-KR" sz="1400" b="1" dirty="0" smtClean="0"/>
              <a:t>?</a:t>
            </a:r>
            <a:r>
              <a:rPr lang="ko-KR" altLang="en-US" sz="1400" dirty="0" smtClean="0"/>
              <a:t> </a:t>
            </a:r>
            <a:br>
              <a:rPr lang="ko-KR" altLang="en-US" sz="1400" dirty="0" smtClean="0"/>
            </a:br>
            <a:r>
              <a:rPr lang="ko-KR" altLang="en-US" sz="1400" dirty="0" smtClean="0"/>
              <a:t>현대사회는 과학문명의 발달로 생활은 날로 편리해지고 있는 반면 건강은 이와 반대로 날로 악화되어 가고 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치열한 경쟁사회에서 오는 스트레스와 파괴되어 가는 환경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컴퓨터와 휴대폰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인스턴트 식품 등으로 암을 비롯한 난치병들이 점점 늘어가고 있는 추세이다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또한 급변하는 사회와 복잡한 인간관계 속에서 우울증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화병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공황장애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만성피로증후군 같은 신경정신과 질환이 늘고 있지만 현대의학은 적절한 치료방향을 제시하지 못하고 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이러한 질환들은 정상적이지 않은 기 흐름이 원인이며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치료 또한 흐트러진 기운의 흐름을 정상적으로 되돌려 놓음으로써 치료 될 수 있는 질환이다</a:t>
            </a:r>
            <a:r>
              <a:rPr lang="en-US" altLang="ko-KR" sz="1400" dirty="0" smtClean="0"/>
              <a:t>. </a:t>
            </a:r>
            <a:br>
              <a:rPr lang="en-US" altLang="ko-KR" sz="1400" dirty="0" smtClean="0"/>
            </a:br>
            <a:r>
              <a:rPr lang="ko-KR" altLang="en-US" sz="1400" dirty="0" smtClean="0"/>
              <a:t>또한 그러한 질병에 노출되지 않은 보통 사람들에게도 기운의 흐름이 정상적인 경우는 지극히 드물다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하지만 우리는 그러한 것이 잘못되었음을 알지 못하고 살아간다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항상 그것이 정상인 것으로 우리 몸은 인식하고 있는 것이다</a:t>
            </a:r>
            <a:r>
              <a:rPr lang="en-US" altLang="ko-KR" sz="1400" dirty="0" smtClean="0"/>
              <a:t>. </a:t>
            </a:r>
            <a:br>
              <a:rPr lang="en-US" altLang="ko-KR" sz="1400" dirty="0" smtClean="0"/>
            </a:br>
            <a:r>
              <a:rPr lang="ko-KR" altLang="en-US" sz="1400" dirty="0" smtClean="0"/>
              <a:t>피부가 꺼칠하고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뒷목이 뻣뻣하고 항상 피로하며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잠이 깊이 들지 않는 것이 그다지 대수롭지 않은 세상에서 우리는 살아가는 것이다</a:t>
            </a:r>
            <a:r>
              <a:rPr lang="en-US" altLang="ko-KR" sz="1400" dirty="0" smtClean="0"/>
              <a:t>. </a:t>
            </a:r>
            <a:br>
              <a:rPr lang="en-US" altLang="ko-KR" sz="1400" dirty="0" smtClean="0"/>
            </a:br>
            <a:r>
              <a:rPr lang="ko-KR" altLang="en-US" sz="1400" dirty="0" smtClean="0"/>
              <a:t>기 치료를 받고 나면 이제야 몸과 마음이 편안해짐을 알게 된다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피부가 맑아지고 오랜만에 깊은 잠을 자고 깨어난 것처럼 안정된 심신상태를 경험할 수 있다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우리가 질병에 걸리는 것은 여러 가지 원인에 의해 정상적인 기운의 흐름이 손상됨으로써 시작된다고 볼 수 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정상적인 기운의 흐름이 손상되었다는 것은 무슨 뜻일까</a:t>
            </a:r>
            <a:r>
              <a:rPr lang="en-US" altLang="ko-KR" sz="1400" dirty="0" smtClean="0"/>
              <a:t>? </a:t>
            </a:r>
            <a:br>
              <a:rPr lang="en-US" altLang="ko-KR" sz="1400" dirty="0" smtClean="0"/>
            </a:b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인체 내의 면역 체계를 예로 들어 설명하자면 인체 내에서 면역세포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인터페론 등의 면역체를 생산하는 시스템을 하나의 공장에 비유할 수 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 공장을 정상 가동시키기 위해서는 공장의 전기가 잘 흘러야 하며 그렇지 못할 때 그 공장 가동은 중지된다</a:t>
            </a:r>
            <a:r>
              <a:rPr lang="en-US" altLang="ko-KR" sz="1400" dirty="0" smtClean="0"/>
              <a:t>. </a:t>
            </a:r>
            <a:br>
              <a:rPr lang="en-US" altLang="ko-KR" sz="1400" dirty="0" smtClean="0"/>
            </a:b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이와 마찬가지로 인체 내에서의 전기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즉 기운의 흐름이 정상적이지 않을 때 질병은 발생되는 것이고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치료 또한 이러한 기운의 흐름을 정상적으로 되돌릴 수 있어야만 가능해지게 된다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결국 우리가 질병에 걸리는 것은 흐트러진 기운에 노출된 오랜 시간의 결과이며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마찬가지 </a:t>
            </a:r>
            <a:r>
              <a:rPr lang="ko-KR" altLang="en-US" sz="1400" dirty="0" err="1" smtClean="0"/>
              <a:t>로</a:t>
            </a:r>
            <a:r>
              <a:rPr lang="ko-KR" altLang="en-US" sz="1400" dirty="0" smtClean="0"/>
              <a:t> 어떠한 이름의 병이든지 그것을 이겨낼 수 있는 유일한 방법은 기 치료를 통해 정상적인 기운이 우리의 몸과 마음에 깃들 때만이 가능한 일이다</a:t>
            </a:r>
            <a:r>
              <a:rPr lang="en-US" altLang="ko-KR" sz="1400" dirty="0" smtClean="0"/>
              <a:t>. </a:t>
            </a:r>
            <a:r>
              <a:rPr lang="ko-KR" altLang="en-US" sz="1400" b="1" dirty="0" smtClean="0"/>
              <a:t>■ 넓은 의미의 </a:t>
            </a:r>
            <a:r>
              <a:rPr lang="ko-KR" altLang="en-US" sz="1400" b="1" dirty="0" err="1" smtClean="0"/>
              <a:t>기치료</a:t>
            </a:r>
            <a:r>
              <a:rPr lang="ko-KR" altLang="en-US" sz="1400" dirty="0" smtClean="0"/>
              <a:t> 우리 몸과 마음의 기운에 영향을 주는 요인들은 너무나 많다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r>
              <a:rPr lang="ko-KR" altLang="en-US" sz="1400" b="1" dirty="0" smtClean="0"/>
              <a:t>소극적인 요인</a:t>
            </a:r>
            <a:r>
              <a:rPr lang="ko-KR" altLang="en-US" sz="1400" dirty="0" smtClean="0"/>
              <a:t>으로는 타인과의 만남이나 대화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음식물의 섭취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과로나 휴식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충분한 수면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운전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핸드폰이나 컴퓨터 같은 전자파에의 노출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수맥 위에서의 활동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운동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주거 환경이나 공해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환경오염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자연상태에 노출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종교적인 기도생활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우리의 의식주를 비롯해 우리 주위를 감싸는 온갖 모든 요소들은 우리 몸과 마음의 기운을 나쁘게도 좋게도 한다</a:t>
            </a:r>
            <a:r>
              <a:rPr lang="en-US" altLang="ko-KR" sz="1400" dirty="0" smtClean="0"/>
              <a:t>. </a:t>
            </a:r>
            <a:br>
              <a:rPr lang="en-US" altLang="ko-KR" sz="1400" dirty="0" smtClean="0"/>
            </a:br>
            <a:r>
              <a:rPr lang="ko-KR" altLang="en-US" sz="1400" dirty="0" smtClean="0"/>
              <a:t>보다 </a:t>
            </a:r>
            <a:r>
              <a:rPr lang="ko-KR" altLang="en-US" sz="1400" b="1" dirty="0" smtClean="0"/>
              <a:t>적극적인 기의 영향</a:t>
            </a:r>
            <a:r>
              <a:rPr lang="ko-KR" altLang="en-US" sz="1400" dirty="0" smtClean="0"/>
              <a:t>을 든다면 건강식품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양약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한약의 섭취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침 치료 등의 의료행위가 주는 것을 들 수 있다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氣치료라는</a:t>
            </a:r>
            <a:r>
              <a:rPr lang="ko-KR" altLang="en-US" sz="1400" dirty="0" smtClean="0"/>
              <a:t> 것은 이렇듯 포괄적인 의미를 가진다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하지만 우리가 통상적으로 </a:t>
            </a:r>
            <a:r>
              <a:rPr lang="ko-KR" altLang="en-US" sz="1400" dirty="0" err="1" smtClean="0"/>
              <a:t>기치료라</a:t>
            </a:r>
            <a:r>
              <a:rPr lang="ko-KR" altLang="en-US" sz="1400" dirty="0" smtClean="0"/>
              <a:t> 하면 목사님의 안수기도나 기도사의 </a:t>
            </a:r>
            <a:r>
              <a:rPr lang="ko-KR" altLang="en-US" sz="1400" dirty="0" err="1" smtClean="0"/>
              <a:t>발공을</a:t>
            </a:r>
            <a:r>
              <a:rPr lang="ko-KR" altLang="en-US" sz="1400" dirty="0" smtClean="0"/>
              <a:t> 통한 치료행위처럼 신비스러운 느낌이나 검증되기 어려운 것으로 인식하는 경우가 대부분이다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그렇다면 경희 </a:t>
            </a:r>
            <a:r>
              <a:rPr lang="ko-KR" altLang="en-US" sz="1400" dirty="0" err="1" smtClean="0"/>
              <a:t>선한의원의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도암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氣치료는</a:t>
            </a:r>
            <a:r>
              <a:rPr lang="ko-KR" altLang="en-US" sz="1400" dirty="0" smtClean="0"/>
              <a:t> 무엇을 말하는 것일까</a:t>
            </a:r>
            <a:r>
              <a:rPr lang="en-US" altLang="ko-KR" sz="1400" dirty="0" smtClean="0"/>
              <a:t>!</a:t>
            </a:r>
          </a:p>
          <a:p>
            <a:r>
              <a:rPr lang="en-US" altLang="ko-KR" sz="1400" dirty="0" smtClean="0"/>
              <a:t>http://www.khsun.com/?_page=25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42858"/>
            <a:ext cx="7772400" cy="5143536"/>
          </a:xfrm>
        </p:spPr>
        <p:txBody>
          <a:bodyPr>
            <a:normAutofit fontScale="25000" lnSpcReduction="20000"/>
          </a:bodyPr>
          <a:lstStyle/>
          <a:p>
            <a:r>
              <a:rPr lang="en-US" altLang="ko-KR" sz="7200" b="1" dirty="0" smtClean="0"/>
              <a:t>-</a:t>
            </a:r>
            <a:r>
              <a:rPr lang="ko-KR" altLang="en-US" sz="7200" b="1" dirty="0" smtClean="0"/>
              <a:t>아직 </a:t>
            </a:r>
            <a:r>
              <a:rPr lang="ko-KR" altLang="en-US" sz="7200" b="1" dirty="0" err="1" smtClean="0"/>
              <a:t>기치료</a:t>
            </a:r>
            <a:r>
              <a:rPr lang="ko-KR" altLang="en-US" sz="7200" b="1" dirty="0" smtClean="0"/>
              <a:t> 등 동양의학에 비판적인 양의가 많은데</a:t>
            </a:r>
            <a:r>
              <a:rPr lang="en-US" altLang="ko-KR" sz="7200" b="1" dirty="0" smtClean="0"/>
              <a:t>. </a:t>
            </a:r>
            <a:endParaRPr lang="ko-KR" altLang="en-US" sz="7200" dirty="0" smtClean="0"/>
          </a:p>
          <a:p>
            <a:r>
              <a:rPr lang="ko-KR" altLang="en-US" sz="7200" dirty="0" smtClean="0"/>
              <a:t>“사실입니다</a:t>
            </a:r>
            <a:r>
              <a:rPr lang="en-US" altLang="ko-KR" sz="7200" dirty="0" smtClean="0"/>
              <a:t>. </a:t>
            </a:r>
            <a:r>
              <a:rPr lang="ko-KR" altLang="en-US" sz="7200" dirty="0" smtClean="0"/>
              <a:t>저희 병원에서도 ‘아직 검증도 안된 대체의학 연구 분야에 우리가 먼저 나서서 투자해야 할 이유가 있느냐’</a:t>
            </a:r>
            <a:r>
              <a:rPr lang="ko-KR" altLang="en-US" sz="7200" dirty="0" err="1" smtClean="0"/>
              <a:t>며</a:t>
            </a:r>
            <a:r>
              <a:rPr lang="ko-KR" altLang="en-US" sz="7200" dirty="0" smtClean="0"/>
              <a:t> 반대하는 의사들이 적지 않습니다</a:t>
            </a:r>
            <a:r>
              <a:rPr lang="en-US" altLang="ko-KR" sz="7200" dirty="0" smtClean="0"/>
              <a:t>. </a:t>
            </a:r>
            <a:r>
              <a:rPr lang="ko-KR" altLang="en-US" sz="7200" dirty="0" smtClean="0"/>
              <a:t>그러나 대체의학 중에서도 가장 활성화돼 있는 </a:t>
            </a:r>
            <a:r>
              <a:rPr lang="ko-KR" altLang="en-US" sz="7200" dirty="0" err="1" smtClean="0"/>
              <a:t>기치료</a:t>
            </a:r>
            <a:r>
              <a:rPr lang="ko-KR" altLang="en-US" sz="7200" dirty="0" smtClean="0"/>
              <a:t> 연구는 이미 세계적 추세입니다</a:t>
            </a:r>
            <a:r>
              <a:rPr lang="en-US" altLang="ko-KR" sz="7200" dirty="0" smtClean="0"/>
              <a:t>. </a:t>
            </a:r>
            <a:r>
              <a:rPr lang="ko-KR" altLang="en-US" sz="7200" dirty="0" smtClean="0"/>
              <a:t>그리고 검증이 안된 분야이기 때문에 오히려 각종 부작용으로부터 국민을 보호한다는 대국적인 차원에서도 반드시 연구가 이뤄져야 한다고 믿습니다</a:t>
            </a:r>
            <a:r>
              <a:rPr lang="en-US" altLang="ko-KR" sz="7200" dirty="0" smtClean="0"/>
              <a:t>.” </a:t>
            </a:r>
          </a:p>
          <a:p>
            <a:r>
              <a:rPr lang="en-US" altLang="ko-KR" sz="7200" b="1" dirty="0" smtClean="0"/>
              <a:t>-</a:t>
            </a:r>
            <a:r>
              <a:rPr lang="ko-KR" altLang="en-US" sz="7200" b="1" dirty="0" smtClean="0"/>
              <a:t>일부 사이비 </a:t>
            </a:r>
            <a:r>
              <a:rPr lang="ko-KR" altLang="en-US" sz="7200" b="1" dirty="0" err="1" smtClean="0"/>
              <a:t>기치료도</a:t>
            </a:r>
            <a:r>
              <a:rPr lang="ko-KR" altLang="en-US" sz="7200" b="1" dirty="0" smtClean="0"/>
              <a:t> 난립하는데</a:t>
            </a:r>
            <a:r>
              <a:rPr lang="en-US" altLang="ko-KR" sz="7200" b="1" dirty="0" smtClean="0"/>
              <a:t>. </a:t>
            </a:r>
            <a:endParaRPr lang="ko-KR" altLang="en-US" sz="7200" dirty="0" smtClean="0"/>
          </a:p>
          <a:p>
            <a:r>
              <a:rPr lang="ko-KR" altLang="en-US" sz="7200" dirty="0" smtClean="0"/>
              <a:t>“저희가 기공 연구에 몰두하는 이유가 바로 그것입니다</a:t>
            </a:r>
            <a:r>
              <a:rPr lang="en-US" altLang="ko-KR" sz="7200" dirty="0" smtClean="0"/>
              <a:t>. </a:t>
            </a:r>
            <a:r>
              <a:rPr lang="ko-KR" altLang="en-US" sz="7200" dirty="0" smtClean="0"/>
              <a:t>국민이 터무니 없는 엉터리 </a:t>
            </a:r>
            <a:r>
              <a:rPr lang="ko-KR" altLang="en-US" sz="7200" dirty="0" err="1" smtClean="0"/>
              <a:t>기치료에</a:t>
            </a:r>
            <a:r>
              <a:rPr lang="ko-KR" altLang="en-US" sz="7200" dirty="0" smtClean="0"/>
              <a:t> 현혹되지 않도록 저희가 과학적 검증을 하겠다는 것입니다</a:t>
            </a:r>
            <a:r>
              <a:rPr lang="en-US" altLang="ko-KR" sz="7200" dirty="0" smtClean="0"/>
              <a:t>. </a:t>
            </a:r>
            <a:r>
              <a:rPr lang="ko-KR" altLang="en-US" sz="7200" dirty="0" err="1" smtClean="0"/>
              <a:t>기치료의</a:t>
            </a:r>
            <a:r>
              <a:rPr lang="ko-KR" altLang="en-US" sz="7200" dirty="0" smtClean="0"/>
              <a:t> 잘못된 신비주의를 막기 위해서도 필요합니다</a:t>
            </a:r>
            <a:r>
              <a:rPr lang="en-US" altLang="ko-KR" sz="7200" dirty="0" smtClean="0"/>
              <a:t>. </a:t>
            </a:r>
            <a:r>
              <a:rPr lang="ko-KR" altLang="en-US" sz="7200" dirty="0" smtClean="0"/>
              <a:t>물론 잘못하면 </a:t>
            </a:r>
            <a:r>
              <a:rPr lang="ko-KR" altLang="en-US" sz="7200" dirty="0" err="1" smtClean="0"/>
              <a:t>매도당할</a:t>
            </a:r>
            <a:r>
              <a:rPr lang="ko-KR" altLang="en-US" sz="7200" dirty="0" smtClean="0"/>
              <a:t> 수 있다는 위험성이 있다는 점도 알고 있습니다</a:t>
            </a:r>
            <a:r>
              <a:rPr lang="en-US" altLang="ko-KR" sz="7200" dirty="0" smtClean="0"/>
              <a:t>. </a:t>
            </a:r>
            <a:r>
              <a:rPr lang="ko-KR" altLang="en-US" sz="7200" dirty="0" smtClean="0"/>
              <a:t>다행히 저희 병원은 </a:t>
            </a:r>
            <a:r>
              <a:rPr lang="ko-KR" altLang="en-US" sz="7200" dirty="0" err="1" smtClean="0"/>
              <a:t>수뇌진이</a:t>
            </a:r>
            <a:r>
              <a:rPr lang="ko-KR" altLang="en-US" sz="7200" dirty="0" smtClean="0"/>
              <a:t> 깨어 있어 연구를 </a:t>
            </a:r>
            <a:r>
              <a:rPr lang="ko-KR" altLang="en-US" sz="7200" dirty="0" err="1" smtClean="0"/>
              <a:t>진행중에</a:t>
            </a:r>
            <a:r>
              <a:rPr lang="ko-KR" altLang="en-US" sz="7200" dirty="0" smtClean="0"/>
              <a:t> 있습니다</a:t>
            </a:r>
            <a:r>
              <a:rPr lang="en-US" altLang="ko-KR" sz="7200" dirty="0" smtClean="0"/>
              <a:t>.” </a:t>
            </a:r>
          </a:p>
          <a:p>
            <a:r>
              <a:rPr lang="en-US" altLang="ko-KR" sz="7200" b="1" dirty="0" smtClean="0"/>
              <a:t>-</a:t>
            </a:r>
            <a:r>
              <a:rPr lang="ko-KR" altLang="en-US" sz="7200" b="1" dirty="0" smtClean="0"/>
              <a:t>현대의학과의 접목 가능성이 있는 것은</a:t>
            </a:r>
            <a:r>
              <a:rPr lang="en-US" altLang="ko-KR" sz="7200" b="1" dirty="0" smtClean="0"/>
              <a:t>. </a:t>
            </a:r>
            <a:endParaRPr lang="ko-KR" altLang="en-US" sz="7200" dirty="0" smtClean="0"/>
          </a:p>
          <a:p>
            <a:r>
              <a:rPr lang="ko-KR" altLang="en-US" sz="7200" dirty="0" smtClean="0"/>
              <a:t>“요가와 기공 명상 같은 마인드컨트롤 분야가 우선 현대의학과 병행돼 치료 행위로 사용될 가능성이 높습니다</a:t>
            </a:r>
            <a:r>
              <a:rPr lang="en-US" altLang="ko-KR" sz="7200" dirty="0" smtClean="0"/>
              <a:t>. </a:t>
            </a:r>
            <a:r>
              <a:rPr lang="ko-KR" altLang="en-US" sz="7200" dirty="0" smtClean="0"/>
              <a:t>기체조 같은 것도 운동의학적인 차원에서 실행될 수 있을 것으로 봅니다</a:t>
            </a:r>
            <a:r>
              <a:rPr lang="en-US" altLang="ko-KR" sz="7200" dirty="0" smtClean="0"/>
              <a:t>.” </a:t>
            </a:r>
          </a:p>
          <a:p>
            <a:r>
              <a:rPr lang="en-US" altLang="ko-KR" sz="7200" b="1" dirty="0" smtClean="0"/>
              <a:t>-</a:t>
            </a:r>
            <a:r>
              <a:rPr lang="ko-KR" altLang="en-US" sz="7200" b="1" dirty="0" smtClean="0"/>
              <a:t>끝으로 한마디 한다면</a:t>
            </a:r>
            <a:r>
              <a:rPr lang="en-US" altLang="ko-KR" sz="7200" b="1" dirty="0" smtClean="0"/>
              <a:t>. </a:t>
            </a:r>
            <a:endParaRPr lang="ko-KR" altLang="en-US" sz="7200" dirty="0" smtClean="0"/>
          </a:p>
          <a:p>
            <a:r>
              <a:rPr lang="ko-KR" altLang="en-US" sz="7200" dirty="0" smtClean="0"/>
              <a:t>“기는 분명히 존재합니다</a:t>
            </a:r>
            <a:r>
              <a:rPr lang="en-US" altLang="ko-KR" sz="7200" dirty="0" smtClean="0"/>
              <a:t>. </a:t>
            </a:r>
            <a:r>
              <a:rPr lang="ko-KR" altLang="en-US" sz="7200" dirty="0" smtClean="0"/>
              <a:t>인체에 어떻게 작용하는지를 과학적으로 증명하는 데 최선을 다하겠습니다</a:t>
            </a:r>
            <a:r>
              <a:rPr lang="en-US" altLang="ko-KR" sz="7200" dirty="0" smtClean="0"/>
              <a:t>.” </a:t>
            </a:r>
          </a:p>
          <a:p>
            <a:r>
              <a:rPr lang="ko-KR" altLang="en-US" sz="7200" dirty="0" smtClean="0"/>
              <a:t>송영웅 </a:t>
            </a:r>
            <a:r>
              <a:rPr lang="ko-KR" altLang="en-US" sz="7200" dirty="0" err="1" smtClean="0"/>
              <a:t>주간한국부</a:t>
            </a:r>
            <a:r>
              <a:rPr lang="ko-KR" altLang="en-US" sz="7200" dirty="0" smtClean="0"/>
              <a:t> 기자 </a:t>
            </a:r>
            <a:r>
              <a:rPr lang="en-US" altLang="ko-KR" sz="7200" dirty="0" smtClean="0">
                <a:hlinkClick r:id="rId2"/>
              </a:rPr>
              <a:t>herosong@hk.co.kr</a:t>
            </a:r>
            <a:endParaRPr lang="ko-KR" altLang="en-US" sz="72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 </a:t>
            </a:r>
            <a:r>
              <a:rPr lang="ko-KR" altLang="en-US" b="1" dirty="0" smtClean="0"/>
              <a:t>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氣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가 세상을 움직인다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ko-KR" altLang="en-US" sz="5000" dirty="0" smtClean="0"/>
              <a:t> </a:t>
            </a:r>
            <a:r>
              <a:rPr lang="ko-KR" altLang="en-US" sz="5000" b="1" dirty="0" smtClean="0"/>
              <a:t>기</a:t>
            </a:r>
            <a:r>
              <a:rPr lang="en-US" altLang="ko-KR" sz="5000" b="1" dirty="0" smtClean="0"/>
              <a:t>(</a:t>
            </a:r>
            <a:r>
              <a:rPr lang="ko-KR" altLang="en-US" sz="5000" b="1" dirty="0" smtClean="0"/>
              <a:t>氣</a:t>
            </a:r>
            <a:r>
              <a:rPr lang="en-US" altLang="ko-KR" sz="5000" b="1" dirty="0" smtClean="0"/>
              <a:t>)</a:t>
            </a:r>
            <a:r>
              <a:rPr lang="ko-KR" altLang="en-US" sz="5000" b="1" dirty="0" smtClean="0"/>
              <a:t>가 세상을 움직인다 </a:t>
            </a:r>
            <a:r>
              <a:rPr lang="en-US" altLang="ko-KR" sz="5000" b="1" dirty="0" smtClean="0"/>
              <a:t>2</a:t>
            </a:r>
            <a:r>
              <a:rPr lang="ko-KR" altLang="en-US" sz="5000" b="1" dirty="0" smtClean="0"/>
              <a:t>부</a:t>
            </a:r>
            <a:r>
              <a:rPr lang="en-US" altLang="ko-KR" sz="5000" b="1" dirty="0" smtClean="0"/>
              <a:t>-</a:t>
            </a:r>
            <a:r>
              <a:rPr lang="ko-KR" altLang="en-US" sz="5000" b="1" dirty="0" err="1" smtClean="0"/>
              <a:t>미내사</a:t>
            </a:r>
            <a:r>
              <a:rPr lang="ko-KR" altLang="en-US" sz="5000" b="1" dirty="0" smtClean="0"/>
              <a:t> 강력 추천도서</a:t>
            </a: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   氣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차세대 미래 원천기술   정가 </a:t>
            </a:r>
            <a:r>
              <a:rPr lang="en-US" altLang="ko-KR" sz="5000" dirty="0" smtClean="0"/>
              <a:t>:  </a:t>
            </a:r>
            <a:r>
              <a:rPr lang="en-US" altLang="ko-KR" sz="5000" b="1" dirty="0" smtClean="0"/>
              <a:t>20,000</a:t>
            </a:r>
            <a:r>
              <a:rPr lang="ko-KR" altLang="en-US" sz="5000" b="1" dirty="0" smtClean="0"/>
              <a:t>원</a:t>
            </a:r>
            <a:r>
              <a:rPr lang="ko-KR" altLang="en-US" sz="5000" dirty="0" smtClean="0"/>
              <a:t>   판매가 </a:t>
            </a:r>
            <a:r>
              <a:rPr lang="en-US" altLang="ko-KR" sz="5000" dirty="0" smtClean="0"/>
              <a:t>:  </a:t>
            </a:r>
            <a:r>
              <a:rPr lang="en-US" altLang="ko-KR" sz="5000" b="1" dirty="0" smtClean="0"/>
              <a:t>20,000</a:t>
            </a:r>
            <a:r>
              <a:rPr lang="ko-KR" altLang="en-US" sz="5000" b="1" dirty="0" smtClean="0"/>
              <a:t>원</a:t>
            </a:r>
            <a:r>
              <a:rPr lang="ko-KR" altLang="en-US" sz="5000" dirty="0" smtClean="0"/>
              <a:t>   정회원할인가 </a:t>
            </a:r>
          </a:p>
          <a:p>
            <a:r>
              <a:rPr lang="en-US" altLang="ko-KR" sz="5000" dirty="0" smtClean="0"/>
              <a:t>:  </a:t>
            </a:r>
            <a:r>
              <a:rPr lang="en-US" altLang="ko-KR" sz="5000" b="1" dirty="0" smtClean="0"/>
              <a:t>18,000</a:t>
            </a:r>
            <a:r>
              <a:rPr lang="ko-KR" altLang="en-US" sz="5000" b="1" dirty="0" err="1" smtClean="0"/>
              <a:t>원</a:t>
            </a:r>
            <a:r>
              <a:rPr lang="ko-KR" altLang="en-US" sz="5000" dirty="0" err="1" smtClean="0"/>
              <a:t>ㆍㆍㆍ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정회원 로그인시 적용</a:t>
            </a:r>
            <a:r>
              <a:rPr lang="en-US" altLang="ko-KR" sz="5000" dirty="0" smtClean="0"/>
              <a:t>)   </a:t>
            </a:r>
            <a:r>
              <a:rPr lang="ko-KR" altLang="en-US" sz="5000" dirty="0" smtClean="0"/>
              <a:t>적립금 </a:t>
            </a:r>
            <a:r>
              <a:rPr lang="en-US" altLang="ko-KR" sz="5000" dirty="0" smtClean="0"/>
              <a:t>:   0</a:t>
            </a:r>
            <a:r>
              <a:rPr lang="ko-KR" altLang="en-US" sz="5000" dirty="0" err="1" smtClean="0"/>
              <a:t>원ㆍㆍㆍ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모든회원</a:t>
            </a:r>
            <a:r>
              <a:rPr lang="ko-KR" altLang="en-US" sz="5000" dirty="0" smtClean="0"/>
              <a:t> 로그인시 적용</a:t>
            </a:r>
            <a:r>
              <a:rPr lang="en-US" altLang="ko-KR" sz="5000" dirty="0" smtClean="0"/>
              <a:t>)   </a:t>
            </a:r>
            <a:r>
              <a:rPr lang="ko-KR" altLang="en-US" sz="5000" dirty="0" smtClean="0"/>
              <a:t>구매수량 </a:t>
            </a:r>
            <a:r>
              <a:rPr lang="en-US" altLang="ko-KR" sz="5000" dirty="0" smtClean="0"/>
              <a:t>:  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dirty="0" smtClean="0"/>
              <a:t>  </a:t>
            </a:r>
            <a:r>
              <a:rPr lang="ko-KR" altLang="en-US" sz="5000" b="1" dirty="0" smtClean="0"/>
              <a:t>상품 상세정보</a:t>
            </a:r>
            <a:r>
              <a:rPr lang="ko-KR" altLang="en-US" sz="5000" dirty="0" smtClean="0"/>
              <a:t> </a:t>
            </a:r>
            <a:r>
              <a:rPr lang="ko-KR" altLang="en-US" sz="5000" b="1" dirty="0" smtClean="0"/>
              <a:t>관련상품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. </a:t>
            </a:r>
            <a:r>
              <a:rPr lang="ko-KR" altLang="en-US" sz="5000" dirty="0" smtClean="0">
                <a:hlinkClick r:id="rId2"/>
              </a:rPr>
              <a:t>기</a:t>
            </a:r>
            <a:r>
              <a:rPr lang="en-US" altLang="ko-KR" sz="5000" dirty="0" smtClean="0">
                <a:hlinkClick r:id="rId2"/>
              </a:rPr>
              <a:t>(</a:t>
            </a:r>
            <a:r>
              <a:rPr lang="ko-KR" altLang="en-US" sz="5000" dirty="0" smtClean="0">
                <a:hlinkClick r:id="rId2"/>
              </a:rPr>
              <a:t>氣</a:t>
            </a:r>
            <a:r>
              <a:rPr lang="en-US" altLang="ko-KR" sz="5000" dirty="0" smtClean="0">
                <a:hlinkClick r:id="rId2"/>
              </a:rPr>
              <a:t>)</a:t>
            </a:r>
            <a:r>
              <a:rPr lang="ko-KR" altLang="en-US" sz="5000" dirty="0" smtClean="0">
                <a:hlinkClick r:id="rId2"/>
              </a:rPr>
              <a:t>가 세상을 움직인다 </a:t>
            </a:r>
            <a:r>
              <a:rPr lang="en-US" altLang="ko-KR" sz="5000" dirty="0" smtClean="0">
                <a:hlinkClick r:id="rId2"/>
              </a:rPr>
              <a:t>1</a:t>
            </a:r>
            <a:r>
              <a:rPr lang="ko-KR" altLang="en-US" sz="5000" dirty="0" smtClean="0">
                <a:hlinkClick r:id="rId2"/>
              </a:rPr>
              <a:t>부</a:t>
            </a:r>
            <a:r>
              <a:rPr lang="ko-KR" altLang="en-US" sz="5000" dirty="0" smtClean="0"/>
              <a:t>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b="1" dirty="0" smtClean="0"/>
              <a:t>기</a:t>
            </a:r>
            <a:r>
              <a:rPr lang="en-US" altLang="ko-KR" sz="5000" b="1" dirty="0" smtClean="0"/>
              <a:t>(</a:t>
            </a:r>
            <a:r>
              <a:rPr lang="ko-KR" altLang="en-US" sz="5000" b="1" dirty="0" smtClean="0"/>
              <a:t>氣</a:t>
            </a:r>
            <a:r>
              <a:rPr lang="en-US" altLang="ko-KR" sz="5000" b="1" dirty="0" smtClean="0"/>
              <a:t>)</a:t>
            </a:r>
            <a:r>
              <a:rPr lang="ko-KR" altLang="en-US" sz="5000" b="1" dirty="0" smtClean="0"/>
              <a:t>가 세상을 움직인다 </a:t>
            </a:r>
            <a:r>
              <a:rPr lang="en-US" altLang="ko-KR" sz="5000" b="1" dirty="0" smtClean="0"/>
              <a:t>2</a:t>
            </a:r>
            <a:r>
              <a:rPr lang="ko-KR" altLang="en-US" sz="5000" b="1" dirty="0" smtClean="0"/>
              <a:t>부</a:t>
            </a:r>
            <a:r>
              <a:rPr lang="ko-KR" altLang="en-US" sz="5000" dirty="0" smtClean="0"/>
              <a:t> </a:t>
            </a:r>
            <a:br>
              <a:rPr lang="ko-KR" altLang="en-US" sz="5000" dirty="0" smtClean="0"/>
            </a:br>
            <a:r>
              <a:rPr lang="ko-KR" altLang="en-US" sz="5000" b="1" dirty="0" smtClean="0"/>
              <a:t>기</a:t>
            </a:r>
            <a:r>
              <a:rPr lang="en-US" altLang="ko-KR" sz="5000" b="1" dirty="0" smtClean="0"/>
              <a:t>(</a:t>
            </a:r>
            <a:r>
              <a:rPr lang="ko-KR" altLang="en-US" sz="5000" b="1" dirty="0" smtClean="0"/>
              <a:t>氣</a:t>
            </a:r>
            <a:r>
              <a:rPr lang="en-US" altLang="ko-KR" sz="5000" b="1" dirty="0" smtClean="0"/>
              <a:t>)</a:t>
            </a:r>
            <a:r>
              <a:rPr lang="ko-KR" altLang="en-US" sz="5000" b="1" dirty="0" smtClean="0"/>
              <a:t>와 과학</a:t>
            </a:r>
            <a:r>
              <a:rPr lang="ko-KR" altLang="en-US" sz="5000" dirty="0" smtClean="0"/>
              <a:t> </a:t>
            </a:r>
            <a:br>
              <a:rPr lang="ko-KR" altLang="en-US" sz="5000" dirty="0" smtClean="0"/>
            </a:br>
            <a:r>
              <a:rPr lang="ko-KR" altLang="en-US" sz="5000" dirty="0" smtClean="0"/>
              <a:t>방건웅 박사 지음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｜머리말｜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근래에 들어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가 종종 언론의 주요 주제가 되면서 세간의 관심도 덩달아 커지고 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더군다나 건강에 대한 관심이 증폭되면서 건강을 유지하기 위한 수단으로서도 더욱 주목을 끌고 있는데 </a:t>
            </a:r>
            <a:r>
              <a:rPr lang="en-US" altLang="ko-KR" sz="5000" b="1" dirty="0" smtClean="0"/>
              <a:t>1996</a:t>
            </a:r>
            <a:r>
              <a:rPr lang="ko-KR" altLang="en-US" sz="5000" b="1" dirty="0" smtClean="0"/>
              <a:t>년 현재 전국의 기 관련 도장이 약 </a:t>
            </a:r>
            <a:r>
              <a:rPr lang="en-US" altLang="ko-KR" sz="5000" b="1" dirty="0" smtClean="0"/>
              <a:t>1,000</a:t>
            </a:r>
            <a:r>
              <a:rPr lang="ko-KR" altLang="en-US" sz="5000" b="1" dirty="0" smtClean="0"/>
              <a:t>여 곳이 넘고 이를 수련하는 인구가 </a:t>
            </a:r>
            <a:r>
              <a:rPr lang="en-US" altLang="ko-KR" sz="5000" b="1" dirty="0" smtClean="0"/>
              <a:t>200</a:t>
            </a:r>
            <a:r>
              <a:rPr lang="ko-KR" altLang="en-US" sz="5000" b="1" dirty="0" smtClean="0"/>
              <a:t>만 명이 넘는다고 하는 통계가 있으니 이에 대한 열기를 짐작할 만하다</a:t>
            </a:r>
            <a:r>
              <a:rPr lang="en-US" altLang="ko-KR" sz="5000" b="1" dirty="0" smtClean="0"/>
              <a:t>.</a:t>
            </a:r>
            <a:endParaRPr lang="ko-KR" altLang="en-US" sz="5000" dirty="0" smtClean="0"/>
          </a:p>
          <a:p>
            <a:r>
              <a:rPr lang="ko-KR" altLang="en-US" sz="5000" dirty="0" smtClean="0"/>
              <a:t> </a:t>
            </a:r>
          </a:p>
          <a:p>
            <a:r>
              <a:rPr lang="ko-KR" altLang="en-US" sz="5000" dirty="0" smtClean="0"/>
              <a:t> </a:t>
            </a:r>
          </a:p>
          <a:p>
            <a:r>
              <a:rPr lang="ko-KR" altLang="en-US" sz="5000" dirty="0" smtClean="0"/>
              <a:t> 그러나 대중들의 관심을 끌기 위한 차원에서 일부 인사들이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를 신비한 것으로 오도하는 때문에 일어나는 피해 사례도 적지 않다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중국이나 구미에서의 연구결과들을 보면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는 결코 신비한 것이 아니며 진지한 과학적 연구의 대상이 되고 있고 실제로 물리적인 작용을 일으키는 에너지 개념으로 파악할 수 있다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ko-KR" altLang="en-US" sz="5000" dirty="0" smtClean="0"/>
              <a:t>그러나 이에 대한 정보가 국내에 제대로 알려져 있지 않다 보니 기에 대한 편견이 아직도 불식되지 않고 있는 상황이다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이러한 편견은 과학기술계에 종사하는 전문가들도 마찬가지이어서 기에 대한 연구 의사 표시는 둘째 치고 관심을 보이는 것조차 이단시 되고 있는 형편이다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엄밀하게 말한다면 과학이라고 하는 학문의 연구 대상이 되지 못하는 것은 없다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ko-KR" altLang="en-US" sz="5000" dirty="0" smtClean="0"/>
              <a:t>그 누구도 연구 대상의 자격 요건을 논할 수 없다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물질적 존재건 혹은 초자연적 현상이건 관계없이 관찰되는 것은 무엇이나 연구의 대상이 될 수 있으며 다만 문제의 관건이 되는 것은 접근 방법이 과학적인가에 대한 여부일 뿐이다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ko-KR" altLang="en-US" sz="5000" dirty="0" smtClean="0"/>
              <a:t>그러나 이상하게도 그 누구보다 열린 마음을 지녀야 할 과학자들 중의 다수가 이런 연구는 하여서는 안 된다고 하는 편협한 생각에 사로 잡혀 있어 스스로 연구 영역을 제한하고 탐구 활동을 억제하는 일을 </a:t>
            </a:r>
            <a:r>
              <a:rPr lang="ko-KR" altLang="en-US" sz="5000" dirty="0" err="1" smtClean="0"/>
              <a:t>서슴치</a:t>
            </a:r>
            <a:r>
              <a:rPr lang="ko-KR" altLang="en-US" sz="5000" dirty="0" smtClean="0"/>
              <a:t> 않는다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어쩌면 이것은 사회적 편견에 맞서 나아가는 용기가 부족하기 때문일 수도 있다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우리나라는 한의학적 전통에 더하여 언어생활에서도 ‘기’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라는 단어를 빼면 표현이 불편할 정도로 오랜 옛날부터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와 더불어 살아왔기 때문인지 거의 누구나 스스로 기를 아는 것으로 여긴다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그러나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대해서 말하는 사람들을 붙잡고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가 무엇이냐고 물으면 모호한 답이 나오기 일쑤이며 그 표현도 각양각색일 뿐만 아니라 개념도 광범위하다</a:t>
            </a:r>
            <a:r>
              <a:rPr lang="en-US" altLang="ko-KR" sz="5000" dirty="0" smtClean="0"/>
              <a:t>.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  <a:r>
              <a:rPr lang="ko-KR" altLang="en-US" sz="5000" dirty="0" smtClean="0"/>
              <a:t>때로는 토론을 하려 하여도 용어상의 혼란으로 인하여 각자 제 말만 하고 끝나는 경우가 비일비재하다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이렇게 된 이유는 아마도 오래 전에는 누구나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가 무엇인지 경험적으로 알고 있었기 때문에 의사 소통이 문제가 되지 않았으나 사람들의 감각이 둔해지면서 개념상의 혼란이 오게 된 것으로 추정된다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필자는 오래 전부터 우리나라 고전을 바탕으로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대한 개념을 도출함과 동시에 이 결과를 현대과학의 연구 성과들과 비교하면서 그 차이점을 탐구하고 싶었다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철학적인 사유의 대상으로서의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가 아니라 자연계에 실존하는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의 특성과 작용에 대해 과학적 접근을 시도하면서 이것이 정신과 물질의 연결고리를 찾을 수 있는 실마리가 되지 않을까 생각하였다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ko-KR" altLang="en-US" sz="5000" dirty="0" smtClean="0"/>
              <a:t>이 생각이 머리 속에서 맴돌다가 본격적으로 이 책을 쓰게 된 계기는 </a:t>
            </a:r>
            <a:r>
              <a:rPr lang="en-US" altLang="ko-KR" sz="5000" dirty="0" smtClean="0"/>
              <a:t>2000</a:t>
            </a:r>
            <a:r>
              <a:rPr lang="ko-KR" altLang="en-US" sz="5000" dirty="0" smtClean="0"/>
              <a:t>년도에 산업자원부에서 ‘차세대 미래원천기술 개발사업’의 후보과제로 ‘생체에너지 응용기술’이 선정되어 필자가 사전기획위원회 위원장으로 </a:t>
            </a:r>
            <a:r>
              <a:rPr lang="ko-KR" altLang="en-US" sz="5000" dirty="0" err="1" smtClean="0"/>
              <a:t>참여한데서</a:t>
            </a:r>
            <a:r>
              <a:rPr lang="ko-KR" altLang="en-US" sz="5000" dirty="0" smtClean="0"/>
              <a:t> 비롯한다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ko-KR" altLang="en-US" sz="5000" dirty="0" err="1" smtClean="0"/>
              <a:t>산자부</a:t>
            </a:r>
            <a:r>
              <a:rPr lang="ko-KR" altLang="en-US" sz="5000" dirty="0" smtClean="0"/>
              <a:t> 내에서는 이 과제가 </a:t>
            </a:r>
            <a:r>
              <a:rPr lang="en-US" altLang="ko-KR" sz="5000" dirty="0" smtClean="0"/>
              <a:t>20</a:t>
            </a:r>
            <a:r>
              <a:rPr lang="ko-KR" altLang="en-US" sz="5000" dirty="0" smtClean="0"/>
              <a:t>개 후보과제 중에서 높은 점수로 상위 등급에 올랐으나 기획이 끝난 뒤 </a:t>
            </a:r>
            <a:r>
              <a:rPr lang="en-US" altLang="ko-KR" sz="5000" dirty="0" smtClean="0"/>
              <a:t>10</a:t>
            </a:r>
            <a:r>
              <a:rPr lang="ko-KR" altLang="en-US" sz="5000" dirty="0" smtClean="0"/>
              <a:t>개 과제를 추려내는 심사과정에서 전문가들의 의견이 양극단으로 갈라진 때문에 선정에서 제외 되었다</a:t>
            </a:r>
            <a:r>
              <a:rPr lang="en-US" altLang="ko-KR" sz="5000" dirty="0" smtClean="0"/>
              <a:t>.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  <a:r>
              <a:rPr lang="ko-KR" altLang="en-US" sz="5000" dirty="0" smtClean="0"/>
              <a:t>심사위원들의 질문에 답하면서 일부 심사위원들이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대한 연구가 과연 가치가 있는 것인지 확신을 하지 못한 이유가 기에 대한 무지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無知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때문임을 알게 되었다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무지한 때문에 편견을 가지고 과제 심사에 임하였던 것이다</a:t>
            </a:r>
            <a:r>
              <a:rPr lang="en-US" altLang="ko-KR" sz="5000" dirty="0" smtClean="0"/>
              <a:t>.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  <a:r>
              <a:rPr lang="ko-KR" altLang="en-US" sz="5000" dirty="0" smtClean="0"/>
              <a:t>이 당시 주어진 발표 시간이 짧아서 심사위원들의 편견을 불식하기에는 충분하지 않았고 그나마 서로 간의 견해 차이가 엄청나다는 것을 확인하는 정도로 심사가 종료되었다</a:t>
            </a:r>
            <a:r>
              <a:rPr lang="en-US" altLang="ko-KR" sz="5000" dirty="0" smtClean="0"/>
              <a:t>.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  <a:r>
              <a:rPr lang="ko-KR" altLang="en-US" sz="5000" dirty="0" smtClean="0"/>
              <a:t>필자는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대한 연구 과제가 “차세대 미래 원천기술”이라는 주제에 적합하고 도전할 가치가 충분하며 시장 규모도 엄청나고 새로운 산업이 형성될 수 있는 분야라고 생각하였으나 이러한 가능성만으로 심사위원들의 색안경을 벗기기에는 부족하였던 것이다</a:t>
            </a:r>
            <a:r>
              <a:rPr lang="en-US" altLang="ko-KR" sz="5000" dirty="0" smtClean="0"/>
              <a:t>.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  <a:r>
              <a:rPr lang="ko-KR" altLang="en-US" sz="5000" dirty="0" smtClean="0"/>
              <a:t>결과를 예상하고는 있었으나 결국 사업에서 탈락되었다는 소식을 듣고 적잖이 실망하였다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그 이후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대한 인식을 근본적으로 바꾸기 위한 작업이 필요함을 절감하고 이 책을 쓰게 된 것이다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자료를 수집하면서 이 책의 내용과 순서를 구상하고 쓰는데 만 </a:t>
            </a:r>
            <a:r>
              <a:rPr lang="en-US" altLang="ko-KR" sz="5000" dirty="0" smtClean="0"/>
              <a:t>3</a:t>
            </a:r>
            <a:r>
              <a:rPr lang="ko-KR" altLang="en-US" sz="5000" dirty="0" smtClean="0"/>
              <a:t>년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그리고 네 차례 전체적으로 퇴고하면서 내용을 수정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보완 하는데 </a:t>
            </a:r>
            <a:r>
              <a:rPr lang="en-US" altLang="ko-KR" sz="5000" dirty="0" smtClean="0"/>
              <a:t>1</a:t>
            </a:r>
            <a:r>
              <a:rPr lang="ko-KR" altLang="en-US" sz="5000" dirty="0" smtClean="0"/>
              <a:t>년 반이 걸렸다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생각하면 우리나라가 구미 열강들에 비하여 비교 우위가 있는 분야는 매우 드문데 이 중의 하나가 바로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과학이고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의학이다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우리나라의 과학기술분야 예산이나 인력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장비 등의 무엇을 놓고 보아도 구미와 경쟁하여 이길 승산이 있는 분야는 거의 없다</a:t>
            </a:r>
            <a:r>
              <a:rPr lang="en-US" altLang="ko-KR" sz="5000" dirty="0" smtClean="0"/>
              <a:t>.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  <a:r>
              <a:rPr lang="ko-KR" altLang="en-US" sz="5000" dirty="0" smtClean="0"/>
              <a:t>특히 연구비 규모를 비교할 때는 일인당 얼마씩 하고 비교하는 방식은 의미가 없기 때문에 그러하다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연구 개발은 총력 싸움이기 때문에 전체 총액 규모를 놓고 비교하여야 하며 이렇게 보면 거의 절망적이다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특히 이것이 시장성이 높은 기술일 경우에는 더욱 그러하다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ko-KR" altLang="en-US" sz="5000" dirty="0" smtClean="0"/>
              <a:t>주변기기나 틈새시장에서 우리가 우위를 보이는 경우가 있기는 하나 대체적으로는 특허료를 지불하느라 정신이 없는 것이 우리의 현실이다</a:t>
            </a:r>
            <a:r>
              <a:rPr lang="en-US" altLang="ko-KR" sz="5000" dirty="0" smtClean="0"/>
              <a:t>. IT</a:t>
            </a:r>
            <a:r>
              <a:rPr lang="ko-KR" altLang="en-US" sz="5000" dirty="0" smtClean="0"/>
              <a:t>나 반도체와 같이 일부 분야의 눈부신 성과는 기업이 사활을 걸고 모든 재원을 쏟아 부으면서 이룩한 결과이다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ko-KR" altLang="en-US" sz="5000" dirty="0" smtClean="0"/>
              <a:t>우리는 </a:t>
            </a:r>
            <a:r>
              <a:rPr lang="en-US" altLang="ko-KR" sz="5000" dirty="0" smtClean="0"/>
              <a:t>21</a:t>
            </a:r>
            <a:r>
              <a:rPr lang="ko-KR" altLang="en-US" sz="5000" dirty="0" smtClean="0"/>
              <a:t>세기에 들어서면서 원천기술을 확보하지 않고는 구미와 어깨를 나란히 겨루기가 불가능하다는 것을 더욱 절감하고 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이것은 그만큼 차이를 감지할 정도로 우리의 실력이 향상되었고 위상도 높아졌다는 것으로 해석할 수도 있으나 이제는 이 장벽을 뛰어 넘어야 선진국의 대열에 진입할 수 있다는 것을 뜻하기도 한다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그러한 가능성은 어디에서 찾을 수 있을까</a:t>
            </a:r>
            <a:r>
              <a:rPr lang="en-US" altLang="ko-KR" sz="5000" dirty="0" smtClean="0"/>
              <a:t>? </a:t>
            </a:r>
            <a:r>
              <a:rPr lang="ko-KR" altLang="en-US" sz="5000" dirty="0" smtClean="0"/>
              <a:t>필자는 감히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과학이야말로 우리가 승부를 걸어볼 만한 분야라고 생각한다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우선 문화적 배경으로 보아서 우리가 비교 우위를 차지하고 있으며 친숙하게 접근할 수 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또한 패러다임의 변화를 전제로 하는 것이어서 기존기술과 다른 방식의 접근이 요구되므로 출발선의 차이가 상대적으로 적다는 유리한 점이 있다</a:t>
            </a:r>
            <a:r>
              <a:rPr lang="en-US" altLang="ko-KR" sz="5000" dirty="0" smtClean="0"/>
              <a:t>.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  <a:r>
              <a:rPr lang="ko-KR" altLang="en-US" sz="5000" dirty="0" smtClean="0"/>
              <a:t>그러나 우리가 비교우위에 있다고 하여 안일하게 여유를 부리거나 혹은 제대로 알지도 못하면서 연구 대상이 될 수 </a:t>
            </a:r>
            <a:r>
              <a:rPr lang="ko-KR" altLang="en-US" sz="5000" dirty="0" err="1" smtClean="0"/>
              <a:t>있을까하고</a:t>
            </a:r>
            <a:r>
              <a:rPr lang="ko-KR" altLang="en-US" sz="5000" dirty="0" smtClean="0"/>
              <a:t> 주저하는 동안에 이와 관련된 엄청난 시장을 구미에 그대로 내어주게 될 가능성도 있다</a:t>
            </a:r>
            <a:r>
              <a:rPr lang="en-US" altLang="ko-KR" sz="5000" dirty="0" smtClean="0"/>
              <a:t>.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  <a:r>
              <a:rPr lang="ko-KR" altLang="en-US" sz="5000" dirty="0" smtClean="0"/>
              <a:t>이 분야의 연구는 그 이면의 패러다임을 보면 시장 규모가 크다는 것 이외에 우리가 현대 문명의 위기를 극복하고 과학기술이 지향하여야 할 새로운 이정표를 세울 수도 있다는 점에서 더욱 가치가 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더욱이 기에 대한 내용을 파고들면서 이것이 우리 전통사상의 핵심이라는 것을 다시 확인하게 되면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대한 탐구가 단순히 기술적 응용이라는 실용적 목적에 그치는 것이 아니며 우리의 얼을 되찾는 작업과도 연관이 있음을 알게 될 것이다</a:t>
            </a:r>
            <a:r>
              <a:rPr lang="en-US" altLang="ko-KR" sz="5000" dirty="0" smtClean="0"/>
              <a:t>.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  <a:r>
              <a:rPr lang="ko-KR" altLang="en-US" sz="5000" dirty="0" smtClean="0"/>
              <a:t>아무쪼록 이 책을 통하여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가 결코 허황된 것이 아니며 실제로 존재하는 것이고 이의 응용분야가 무궁무진하다는 것을 인식하는 계기가 되기를 바라마지 않는다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모두가 온고지신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溫故知新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하여 </a:t>
            </a:r>
            <a:r>
              <a:rPr lang="en-US" altLang="ko-KR" sz="5000" dirty="0" smtClean="0"/>
              <a:t>21</a:t>
            </a:r>
            <a:r>
              <a:rPr lang="ko-KR" altLang="en-US" sz="5000" dirty="0" smtClean="0"/>
              <a:t>세기 정신과학문명의 기초를 이룰 새로운 학문의 전통과 기술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그리고 새로운 사회의 건설이 </a:t>
            </a:r>
            <a:r>
              <a:rPr lang="ko-KR" altLang="en-US" sz="5000" dirty="0" err="1" smtClean="0"/>
              <a:t>기과학과</a:t>
            </a:r>
            <a:r>
              <a:rPr lang="ko-KR" altLang="en-US" sz="5000" dirty="0" smtClean="0"/>
              <a:t> 함께 우리나라에서 시작하기를 바라는 마음 크다</a:t>
            </a:r>
            <a:r>
              <a:rPr lang="en-US" altLang="ko-KR" sz="5000" dirty="0" smtClean="0"/>
              <a:t>.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dirty="0" smtClean="0"/>
              <a:t>2005. 2. </a:t>
            </a:r>
            <a:br>
              <a:rPr lang="en-US" altLang="ko-KR" sz="5000" dirty="0" smtClean="0"/>
            </a:br>
            <a:r>
              <a:rPr lang="ko-KR" altLang="en-US" sz="5000" dirty="0" smtClean="0"/>
              <a:t>대전 대덕연구단지에서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b="1" dirty="0" smtClean="0"/>
              <a:t>기가 세상을 움직인다 제 </a:t>
            </a:r>
            <a:r>
              <a:rPr lang="en-US" altLang="ko-KR" sz="5000" b="1" dirty="0" smtClean="0"/>
              <a:t>2</a:t>
            </a:r>
            <a:r>
              <a:rPr lang="ko-KR" altLang="en-US" sz="5000" b="1" dirty="0" smtClean="0"/>
              <a:t>부 목차</a:t>
            </a:r>
            <a:r>
              <a:rPr lang="ko-KR" altLang="en-US" sz="5000" dirty="0" smtClean="0"/>
              <a:t>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b="1" dirty="0" smtClean="0"/>
              <a:t>제</a:t>
            </a:r>
            <a:r>
              <a:rPr lang="en-US" altLang="ko-KR" sz="5000" b="1" dirty="0" smtClean="0"/>
              <a:t>2</a:t>
            </a:r>
            <a:r>
              <a:rPr lang="ko-KR" altLang="en-US" sz="5000" b="1" dirty="0" smtClean="0"/>
              <a:t>부 기와 과학</a:t>
            </a:r>
            <a:r>
              <a:rPr lang="ko-KR" altLang="en-US" sz="5000" dirty="0" smtClean="0"/>
              <a:t>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1</a:t>
            </a:r>
            <a:r>
              <a:rPr lang="ko-KR" altLang="en-US" sz="5000" dirty="0" smtClean="0"/>
              <a:t>장 양자역학과 일기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一氣</a:t>
            </a:r>
            <a:r>
              <a:rPr lang="en-US" altLang="ko-KR" sz="5000" dirty="0" smtClean="0"/>
              <a:t>) </a:t>
            </a:r>
            <a:br>
              <a:rPr lang="en-US" altLang="ko-KR" sz="5000" dirty="0" smtClean="0"/>
            </a:br>
            <a:r>
              <a:rPr lang="en-US" altLang="ko-KR" sz="5000" dirty="0" smtClean="0"/>
              <a:t>1.1. </a:t>
            </a:r>
            <a:r>
              <a:rPr lang="ko-KR" altLang="en-US" sz="5000" dirty="0" smtClean="0"/>
              <a:t>머리말 </a:t>
            </a:r>
            <a:br>
              <a:rPr lang="ko-KR" altLang="en-US" sz="5000" dirty="0" smtClean="0"/>
            </a:br>
            <a:r>
              <a:rPr lang="en-US" altLang="ko-KR" sz="5000" dirty="0" smtClean="0"/>
              <a:t>1.2. </a:t>
            </a:r>
            <a:r>
              <a:rPr lang="ko-KR" altLang="en-US" sz="5000" dirty="0" smtClean="0"/>
              <a:t>양자역학과 파동방정식 </a:t>
            </a:r>
            <a:br>
              <a:rPr lang="ko-KR" altLang="en-US" sz="5000" dirty="0" smtClean="0"/>
            </a:br>
            <a:r>
              <a:rPr lang="en-US" altLang="ko-KR" sz="5000" dirty="0" smtClean="0"/>
              <a:t>1.3. </a:t>
            </a:r>
            <a:r>
              <a:rPr lang="ko-KR" altLang="en-US" sz="5000" dirty="0" smtClean="0"/>
              <a:t>불확정성 원리와 상보성 개념 </a:t>
            </a:r>
            <a:br>
              <a:rPr lang="ko-KR" altLang="en-US" sz="5000" dirty="0" smtClean="0"/>
            </a:br>
            <a:r>
              <a:rPr lang="en-US" altLang="ko-KR" sz="5000" dirty="0" smtClean="0"/>
              <a:t>1.4. </a:t>
            </a:r>
            <a:r>
              <a:rPr lang="ko-KR" altLang="en-US" sz="5000" dirty="0" smtClean="0"/>
              <a:t>겹 </a:t>
            </a:r>
            <a:r>
              <a:rPr lang="ko-KR" altLang="en-US" sz="5000" dirty="0" err="1" smtClean="0"/>
              <a:t>실틈</a:t>
            </a:r>
            <a:r>
              <a:rPr lang="ko-KR" altLang="en-US" sz="5000" dirty="0" smtClean="0"/>
              <a:t> 실험 </a:t>
            </a:r>
            <a:br>
              <a:rPr lang="ko-KR" altLang="en-US" sz="5000" dirty="0" smtClean="0"/>
            </a:br>
            <a:r>
              <a:rPr lang="en-US" altLang="ko-KR" sz="5000" dirty="0" smtClean="0"/>
              <a:t>1.5. </a:t>
            </a:r>
            <a:r>
              <a:rPr lang="ko-KR" altLang="en-US" sz="5000" dirty="0" smtClean="0"/>
              <a:t>파동방정식에 대한 해석과 관찰자 효과에 대한 논쟁 </a:t>
            </a:r>
            <a:br>
              <a:rPr lang="ko-KR" altLang="en-US" sz="5000" dirty="0" smtClean="0"/>
            </a:br>
            <a:r>
              <a:rPr lang="en-US" altLang="ko-KR" sz="5000" dirty="0" smtClean="0"/>
              <a:t>1.6. EPR </a:t>
            </a:r>
            <a:r>
              <a:rPr lang="ko-KR" altLang="en-US" sz="5000" dirty="0" smtClean="0"/>
              <a:t>역설 </a:t>
            </a:r>
            <a:br>
              <a:rPr lang="ko-KR" altLang="en-US" sz="5000" dirty="0" smtClean="0"/>
            </a:br>
            <a:r>
              <a:rPr lang="en-US" altLang="ko-KR" sz="5000" dirty="0" smtClean="0"/>
              <a:t>1.7. </a:t>
            </a:r>
            <a:r>
              <a:rPr lang="ko-KR" altLang="en-US" sz="5000" dirty="0" err="1" smtClean="0"/>
              <a:t>비국소성의</a:t>
            </a:r>
            <a:r>
              <a:rPr lang="ko-KR" altLang="en-US" sz="5000" dirty="0" smtClean="0"/>
              <a:t> 개념 </a:t>
            </a:r>
            <a:br>
              <a:rPr lang="ko-KR" altLang="en-US" sz="5000" dirty="0" smtClean="0"/>
            </a:br>
            <a:r>
              <a:rPr lang="en-US" altLang="ko-KR" sz="5000" dirty="0" smtClean="0"/>
              <a:t>1.8. </a:t>
            </a:r>
            <a:r>
              <a:rPr lang="ko-KR" altLang="en-US" sz="5000" dirty="0" smtClean="0"/>
              <a:t>불확정성 원리에 대한 재해석 </a:t>
            </a:r>
            <a:br>
              <a:rPr lang="ko-KR" altLang="en-US" sz="5000" dirty="0" smtClean="0"/>
            </a:br>
            <a:r>
              <a:rPr lang="en-US" altLang="ko-KR" sz="5000" dirty="0" smtClean="0"/>
              <a:t>1.9. </a:t>
            </a:r>
            <a:r>
              <a:rPr lang="ko-KR" altLang="en-US" sz="5000" dirty="0" smtClean="0"/>
              <a:t>관찰자 효과에 대한 논의 </a:t>
            </a:r>
            <a:br>
              <a:rPr lang="ko-KR" altLang="en-US" sz="5000" dirty="0" smtClean="0"/>
            </a:br>
            <a:r>
              <a:rPr lang="en-US" altLang="ko-KR" sz="5000" dirty="0" smtClean="0"/>
              <a:t>1.10.</a:t>
            </a:r>
            <a:r>
              <a:rPr lang="ko-KR" altLang="en-US" sz="5000" dirty="0" err="1" smtClean="0"/>
              <a:t>영점장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零點場</a:t>
            </a:r>
            <a:r>
              <a:rPr lang="en-US" altLang="ko-KR" sz="5000" dirty="0" smtClean="0"/>
              <a:t>, Zero Point Field) </a:t>
            </a:r>
            <a:br>
              <a:rPr lang="en-US" altLang="ko-KR" sz="5000" dirty="0" smtClean="0"/>
            </a:br>
            <a:r>
              <a:rPr lang="en-US" altLang="ko-KR" sz="5000" dirty="0" smtClean="0"/>
              <a:t>1.11.</a:t>
            </a:r>
            <a:r>
              <a:rPr lang="ko-KR" altLang="en-US" sz="5000" dirty="0" err="1" smtClean="0"/>
              <a:t>영점장과</a:t>
            </a:r>
            <a:r>
              <a:rPr lang="ko-KR" altLang="en-US" sz="5000" dirty="0" smtClean="0"/>
              <a:t> 질량 및 중력 </a:t>
            </a:r>
            <a:br>
              <a:rPr lang="ko-KR" altLang="en-US" sz="5000" dirty="0" smtClean="0"/>
            </a:br>
            <a:r>
              <a:rPr lang="en-US" altLang="ko-KR" sz="5000" dirty="0" smtClean="0"/>
              <a:t>1.12. </a:t>
            </a:r>
            <a:r>
              <a:rPr lang="ko-KR" altLang="en-US" sz="5000" dirty="0" err="1" smtClean="0"/>
              <a:t>영점장과</a:t>
            </a:r>
            <a:r>
              <a:rPr lang="ko-KR" altLang="en-US" sz="5000" dirty="0" smtClean="0"/>
              <a:t> 일기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一氣</a:t>
            </a:r>
            <a:r>
              <a:rPr lang="en-US" altLang="ko-KR" sz="5000" dirty="0" smtClean="0"/>
              <a:t>) </a:t>
            </a:r>
            <a:br>
              <a:rPr lang="en-US" altLang="ko-KR" sz="5000" dirty="0" smtClean="0"/>
            </a:br>
            <a:r>
              <a:rPr lang="en-US" altLang="ko-KR" sz="5000" dirty="0" smtClean="0"/>
              <a:t>1.13. </a:t>
            </a:r>
            <a:r>
              <a:rPr lang="ko-KR" altLang="en-US" sz="5000" dirty="0" smtClean="0"/>
              <a:t>에테르의 존재에 대한 논의 </a:t>
            </a:r>
            <a:br>
              <a:rPr lang="ko-KR" altLang="en-US" sz="5000" dirty="0" smtClean="0"/>
            </a:br>
            <a:r>
              <a:rPr lang="en-US" altLang="ko-KR" sz="5000" dirty="0" smtClean="0"/>
              <a:t>1.14. </a:t>
            </a:r>
            <a:r>
              <a:rPr lang="ko-KR" altLang="en-US" sz="5000" dirty="0" smtClean="0"/>
              <a:t>양자상태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어떤 것인가</a:t>
            </a:r>
            <a:r>
              <a:rPr lang="en-US" altLang="ko-KR" sz="5000" dirty="0" smtClean="0"/>
              <a:t>? </a:t>
            </a:r>
            <a:br>
              <a:rPr lang="en-US" altLang="ko-KR" sz="5000" dirty="0" smtClean="0"/>
            </a:br>
            <a:r>
              <a:rPr lang="en-US" altLang="ko-KR" sz="5000" dirty="0" smtClean="0"/>
              <a:t>1.15. </a:t>
            </a:r>
            <a:r>
              <a:rPr lang="ko-KR" altLang="en-US" sz="5000" dirty="0" smtClean="0"/>
              <a:t>양자상태와 현실세계 </a:t>
            </a:r>
            <a:br>
              <a:rPr lang="ko-KR" altLang="en-US" sz="5000" dirty="0" smtClean="0"/>
            </a:br>
            <a:r>
              <a:rPr lang="en-US" altLang="ko-KR" sz="5000" dirty="0" smtClean="0"/>
              <a:t>1.16. </a:t>
            </a:r>
            <a:r>
              <a:rPr lang="ko-KR" altLang="en-US" sz="5000" dirty="0" smtClean="0"/>
              <a:t>맺음말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2</a:t>
            </a:r>
            <a:r>
              <a:rPr lang="ko-KR" altLang="en-US" sz="5000" dirty="0" smtClean="0"/>
              <a:t>장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의 작용 기제와 형상에너지 </a:t>
            </a:r>
            <a:br>
              <a:rPr lang="ko-KR" altLang="en-US" sz="5000" dirty="0" smtClean="0"/>
            </a:br>
            <a:r>
              <a:rPr lang="en-US" altLang="ko-KR" sz="5000" dirty="0" smtClean="0"/>
              <a:t>2.1. </a:t>
            </a:r>
            <a:r>
              <a:rPr lang="ko-KR" altLang="en-US" sz="5000" dirty="0" smtClean="0"/>
              <a:t>머리말 </a:t>
            </a:r>
            <a:br>
              <a:rPr lang="ko-KR" altLang="en-US" sz="5000" dirty="0" smtClean="0"/>
            </a:br>
            <a:r>
              <a:rPr lang="en-US" altLang="ko-KR" sz="5000" dirty="0" smtClean="0"/>
              <a:t>2.2. </a:t>
            </a:r>
            <a:r>
              <a:rPr lang="ko-KR" altLang="en-US" sz="5000" dirty="0" smtClean="0"/>
              <a:t>극성화와 입자의 생성 </a:t>
            </a:r>
            <a:br>
              <a:rPr lang="ko-KR" altLang="en-US" sz="5000" dirty="0" smtClean="0"/>
            </a:br>
            <a:r>
              <a:rPr lang="en-US" altLang="ko-KR" sz="5000" dirty="0" smtClean="0"/>
              <a:t>2.3. </a:t>
            </a:r>
            <a:r>
              <a:rPr lang="ko-KR" altLang="en-US" sz="5000" dirty="0" smtClean="0"/>
              <a:t>에너지 흐름의 방향과 속성의 차이 </a:t>
            </a:r>
            <a:br>
              <a:rPr lang="ko-KR" altLang="en-US" sz="5000" dirty="0" smtClean="0"/>
            </a:br>
            <a:r>
              <a:rPr lang="en-US" altLang="ko-KR" sz="5000" dirty="0" smtClean="0"/>
              <a:t>2.4. </a:t>
            </a:r>
            <a:r>
              <a:rPr lang="ko-KR" altLang="en-US" sz="5000" dirty="0" smtClean="0"/>
              <a:t>구심력과 원심력 </a:t>
            </a:r>
            <a:br>
              <a:rPr lang="ko-KR" altLang="en-US" sz="5000" dirty="0" smtClean="0"/>
            </a:br>
            <a:r>
              <a:rPr lang="en-US" altLang="ko-KR" sz="5000" dirty="0" smtClean="0"/>
              <a:t>2.5. </a:t>
            </a:r>
            <a:r>
              <a:rPr lang="ko-KR" altLang="en-US" sz="5000" dirty="0" err="1" smtClean="0"/>
              <a:t>소용돌이장</a:t>
            </a:r>
            <a:r>
              <a:rPr lang="ko-KR" altLang="en-US" sz="5000" dirty="0" smtClean="0"/>
              <a:t> 이론 </a:t>
            </a:r>
            <a:br>
              <a:rPr lang="ko-KR" altLang="en-US" sz="5000" dirty="0" smtClean="0"/>
            </a:br>
            <a:r>
              <a:rPr lang="en-US" altLang="ko-KR" sz="5000" dirty="0" smtClean="0"/>
              <a:t>2.6. </a:t>
            </a:r>
            <a:r>
              <a:rPr lang="ko-KR" altLang="en-US" sz="5000" dirty="0" smtClean="0"/>
              <a:t>소용돌이장의 실험적 증거 </a:t>
            </a:r>
            <a:br>
              <a:rPr lang="ko-KR" altLang="en-US" sz="5000" dirty="0" smtClean="0"/>
            </a:br>
            <a:r>
              <a:rPr lang="en-US" altLang="ko-KR" sz="5000" dirty="0" smtClean="0"/>
              <a:t>2.7. </a:t>
            </a:r>
            <a:r>
              <a:rPr lang="ko-KR" altLang="en-US" sz="5000" dirty="0" smtClean="0"/>
              <a:t>소용돌이장의 응용 </a:t>
            </a:r>
            <a:br>
              <a:rPr lang="ko-KR" altLang="en-US" sz="5000" dirty="0" smtClean="0"/>
            </a:br>
            <a:r>
              <a:rPr lang="en-US" altLang="ko-KR" sz="5000" dirty="0" smtClean="0"/>
              <a:t>2.8 </a:t>
            </a:r>
            <a:r>
              <a:rPr lang="ko-KR" altLang="en-US" sz="5000" dirty="0" smtClean="0"/>
              <a:t>기하학적 형상의 영향 </a:t>
            </a:r>
            <a:br>
              <a:rPr lang="ko-KR" altLang="en-US" sz="5000" dirty="0" smtClean="0"/>
            </a:br>
            <a:r>
              <a:rPr lang="en-US" altLang="ko-KR" sz="5000" dirty="0" smtClean="0"/>
              <a:t>2.9. </a:t>
            </a:r>
            <a:r>
              <a:rPr lang="ko-KR" altLang="en-US" sz="5000" dirty="0" smtClean="0"/>
              <a:t>공진 </a:t>
            </a:r>
            <a:br>
              <a:rPr lang="ko-KR" altLang="en-US" sz="5000" dirty="0" smtClean="0"/>
            </a:br>
            <a:r>
              <a:rPr lang="en-US" altLang="ko-KR" sz="5000" dirty="0" smtClean="0"/>
              <a:t>2.10. </a:t>
            </a:r>
            <a:r>
              <a:rPr lang="ko-KR" altLang="en-US" sz="5000" dirty="0" smtClean="0"/>
              <a:t>공진과 형태형성 </a:t>
            </a:r>
            <a:br>
              <a:rPr lang="ko-KR" altLang="en-US" sz="5000" dirty="0" smtClean="0"/>
            </a:br>
            <a:r>
              <a:rPr lang="en-US" altLang="ko-KR" sz="5000" dirty="0" smtClean="0"/>
              <a:t>2.11. </a:t>
            </a:r>
            <a:r>
              <a:rPr lang="ko-KR" altLang="en-US" sz="5000" dirty="0" smtClean="0"/>
              <a:t>정합구역이론 </a:t>
            </a:r>
            <a:br>
              <a:rPr lang="ko-KR" altLang="en-US" sz="5000" dirty="0" smtClean="0"/>
            </a:br>
            <a:r>
              <a:rPr lang="en-US" altLang="ko-KR" sz="5000" dirty="0" smtClean="0"/>
              <a:t>2.12. </a:t>
            </a:r>
            <a:r>
              <a:rPr lang="ko-KR" altLang="en-US" sz="5000" dirty="0" smtClean="0"/>
              <a:t>생물체의 크기와 스케일 이론 </a:t>
            </a:r>
            <a:br>
              <a:rPr lang="ko-KR" altLang="en-US" sz="5000" dirty="0" smtClean="0"/>
            </a:br>
            <a:r>
              <a:rPr lang="en-US" altLang="ko-KR" sz="5000" dirty="0" smtClean="0"/>
              <a:t>2.13. </a:t>
            </a:r>
            <a:r>
              <a:rPr lang="ko-KR" altLang="en-US" sz="5000" dirty="0" smtClean="0"/>
              <a:t>형태 </a:t>
            </a:r>
            <a:r>
              <a:rPr lang="ko-KR" altLang="en-US" sz="5000" dirty="0" err="1" smtClean="0"/>
              <a:t>형성장</a:t>
            </a:r>
            <a:r>
              <a:rPr lang="ko-KR" altLang="en-US" sz="5000" dirty="0" smtClean="0"/>
              <a:t> </a:t>
            </a:r>
            <a:br>
              <a:rPr lang="ko-KR" altLang="en-US" sz="5000" dirty="0" smtClean="0"/>
            </a:br>
            <a:r>
              <a:rPr lang="en-US" altLang="ko-KR" sz="5000" dirty="0" smtClean="0"/>
              <a:t>2.14. </a:t>
            </a:r>
            <a:r>
              <a:rPr lang="ko-KR" altLang="en-US" sz="5000" dirty="0" smtClean="0"/>
              <a:t>스칼라</a:t>
            </a:r>
            <a:r>
              <a:rPr lang="en-US" altLang="ko-KR" sz="5000" dirty="0" smtClean="0"/>
              <a:t>(Scalar)</a:t>
            </a:r>
            <a:r>
              <a:rPr lang="ko-KR" altLang="en-US" sz="5000" dirty="0" smtClean="0"/>
              <a:t>파와 </a:t>
            </a:r>
            <a:r>
              <a:rPr lang="ko-KR" altLang="en-US" sz="5000" dirty="0" err="1" smtClean="0"/>
              <a:t>비전자기파</a:t>
            </a:r>
            <a:r>
              <a:rPr lang="en-US" altLang="ko-KR" sz="5000" dirty="0" smtClean="0"/>
              <a:t>(Non-</a:t>
            </a:r>
            <a:r>
              <a:rPr lang="en-US" altLang="ko-KR" sz="5000" dirty="0" err="1" smtClean="0"/>
              <a:t>Hertzian</a:t>
            </a:r>
            <a:r>
              <a:rPr lang="en-US" altLang="ko-KR" sz="5000" dirty="0" smtClean="0"/>
              <a:t> wave) </a:t>
            </a:r>
            <a:br>
              <a:rPr lang="en-US" altLang="ko-KR" sz="5000" dirty="0" smtClean="0"/>
            </a:br>
            <a:r>
              <a:rPr lang="en-US" altLang="ko-KR" sz="5000" dirty="0" smtClean="0"/>
              <a:t>2.15. </a:t>
            </a:r>
            <a:r>
              <a:rPr lang="ko-KR" altLang="en-US" sz="5000" dirty="0" smtClean="0"/>
              <a:t>맺음말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3</a:t>
            </a:r>
            <a:r>
              <a:rPr lang="ko-KR" altLang="en-US" sz="5000" dirty="0" smtClean="0"/>
              <a:t>장 이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理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와 생체미약신호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이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理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는 정보이다 </a:t>
            </a:r>
            <a:br>
              <a:rPr lang="ko-KR" altLang="en-US" sz="5000" dirty="0" smtClean="0"/>
            </a:br>
            <a:r>
              <a:rPr lang="en-US" altLang="ko-KR" sz="5000" dirty="0" smtClean="0"/>
              <a:t>3.1. </a:t>
            </a:r>
            <a:r>
              <a:rPr lang="ko-KR" altLang="en-US" sz="5000" dirty="0" smtClean="0"/>
              <a:t>머리말 </a:t>
            </a:r>
            <a:br>
              <a:rPr lang="ko-KR" altLang="en-US" sz="5000" dirty="0" smtClean="0"/>
            </a:br>
            <a:r>
              <a:rPr lang="en-US" altLang="ko-KR" sz="5000" dirty="0" smtClean="0"/>
              <a:t>3.2. </a:t>
            </a:r>
            <a:r>
              <a:rPr lang="ko-KR" altLang="en-US" sz="5000" dirty="0" smtClean="0"/>
              <a:t>미약 생체신호의 발견과 기능 </a:t>
            </a:r>
            <a:br>
              <a:rPr lang="ko-KR" altLang="en-US" sz="5000" dirty="0" smtClean="0"/>
            </a:br>
            <a:r>
              <a:rPr lang="en-US" altLang="ko-KR" sz="5000" dirty="0" smtClean="0"/>
              <a:t>3.3. </a:t>
            </a:r>
            <a:r>
              <a:rPr lang="ko-KR" altLang="en-US" sz="5000" dirty="0" smtClean="0"/>
              <a:t>미약 신호 감지 기제 </a:t>
            </a:r>
            <a:br>
              <a:rPr lang="ko-KR" altLang="en-US" sz="5000" dirty="0" smtClean="0"/>
            </a:br>
            <a:r>
              <a:rPr lang="en-US" altLang="ko-KR" sz="5000" dirty="0" smtClean="0"/>
              <a:t>3.4. </a:t>
            </a:r>
            <a:r>
              <a:rPr lang="ko-KR" altLang="en-US" sz="5000" dirty="0" smtClean="0"/>
              <a:t>동종요법과 미약 신호 </a:t>
            </a:r>
            <a:br>
              <a:rPr lang="ko-KR" altLang="en-US" sz="5000" dirty="0" smtClean="0"/>
            </a:br>
            <a:r>
              <a:rPr lang="en-US" altLang="ko-KR" sz="5000" dirty="0" smtClean="0"/>
              <a:t>3.5. </a:t>
            </a:r>
            <a:r>
              <a:rPr lang="ko-KR" altLang="en-US" sz="5000" dirty="0" smtClean="0"/>
              <a:t>디지털 생물학 </a:t>
            </a:r>
            <a:r>
              <a:rPr lang="en-US" altLang="ko-KR" sz="5000" dirty="0" smtClean="0"/>
              <a:t>(Digital Biology) </a:t>
            </a:r>
            <a:br>
              <a:rPr lang="en-US" altLang="ko-KR" sz="5000" dirty="0" smtClean="0"/>
            </a:br>
            <a:r>
              <a:rPr lang="en-US" altLang="ko-KR" sz="5000" dirty="0" smtClean="0"/>
              <a:t>3.6. </a:t>
            </a:r>
            <a:r>
              <a:rPr lang="ko-KR" altLang="en-US" sz="5000" dirty="0" smtClean="0"/>
              <a:t>미약 신호의 채록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전송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전사 </a:t>
            </a:r>
            <a:br>
              <a:rPr lang="ko-KR" altLang="en-US" sz="5000" dirty="0" smtClean="0"/>
            </a:br>
            <a:r>
              <a:rPr lang="en-US" altLang="ko-KR" sz="5000" dirty="0" smtClean="0"/>
              <a:t>3.7. </a:t>
            </a:r>
            <a:r>
              <a:rPr lang="ko-KR" altLang="en-US" sz="5000" dirty="0" smtClean="0"/>
              <a:t>이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理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와 미약 신호의 연관성 </a:t>
            </a:r>
            <a:br>
              <a:rPr lang="ko-KR" altLang="en-US" sz="5000" dirty="0" smtClean="0"/>
            </a:br>
            <a:r>
              <a:rPr lang="en-US" altLang="ko-KR" sz="5000" dirty="0" smtClean="0"/>
              <a:t>3.8. </a:t>
            </a:r>
            <a:r>
              <a:rPr lang="ko-KR" altLang="en-US" sz="5000" dirty="0" err="1" smtClean="0"/>
              <a:t>비전자기파</a:t>
            </a:r>
            <a:r>
              <a:rPr lang="en-US" altLang="ko-KR" sz="5000" dirty="0" smtClean="0"/>
              <a:t>(Non-</a:t>
            </a:r>
            <a:r>
              <a:rPr lang="en-US" altLang="ko-KR" sz="5000" dirty="0" err="1" smtClean="0"/>
              <a:t>Hertzian</a:t>
            </a:r>
            <a:r>
              <a:rPr lang="en-US" altLang="ko-KR" sz="5000" dirty="0" smtClean="0"/>
              <a:t> wave)</a:t>
            </a:r>
            <a:r>
              <a:rPr lang="ko-KR" altLang="en-US" sz="5000" dirty="0" smtClean="0"/>
              <a:t>와 생체 </a:t>
            </a:r>
            <a:br>
              <a:rPr lang="ko-KR" altLang="en-US" sz="5000" dirty="0" smtClean="0"/>
            </a:br>
            <a:r>
              <a:rPr lang="en-US" altLang="ko-KR" sz="5000" dirty="0" smtClean="0"/>
              <a:t>3.9. </a:t>
            </a:r>
            <a:r>
              <a:rPr lang="ko-KR" altLang="en-US" sz="5000" dirty="0" smtClean="0"/>
              <a:t>이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理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와 정보요법 </a:t>
            </a:r>
            <a:br>
              <a:rPr lang="ko-KR" altLang="en-US" sz="5000" dirty="0" smtClean="0"/>
            </a:br>
            <a:r>
              <a:rPr lang="en-US" altLang="ko-KR" sz="5000" dirty="0" smtClean="0"/>
              <a:t>3.10. </a:t>
            </a:r>
            <a:r>
              <a:rPr lang="ko-KR" altLang="en-US" sz="5000" dirty="0" smtClean="0"/>
              <a:t>뇌와 기억 </a:t>
            </a:r>
            <a:br>
              <a:rPr lang="ko-KR" altLang="en-US" sz="5000" dirty="0" smtClean="0"/>
            </a:br>
            <a:r>
              <a:rPr lang="en-US" altLang="ko-KR" sz="5000" dirty="0" smtClean="0"/>
              <a:t>3.11 </a:t>
            </a:r>
            <a:r>
              <a:rPr lang="ko-KR" altLang="en-US" sz="5000" dirty="0" smtClean="0"/>
              <a:t>전생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실재하는가</a:t>
            </a:r>
            <a:r>
              <a:rPr lang="en-US" altLang="ko-KR" sz="5000" dirty="0" smtClean="0"/>
              <a:t>? </a:t>
            </a:r>
            <a:br>
              <a:rPr lang="en-US" altLang="ko-KR" sz="5000" dirty="0" smtClean="0"/>
            </a:br>
            <a:r>
              <a:rPr lang="en-US" altLang="ko-KR" sz="5000" dirty="0" smtClean="0"/>
              <a:t>3.12. </a:t>
            </a:r>
            <a:r>
              <a:rPr lang="ko-KR" altLang="en-US" sz="5000" dirty="0" smtClean="0"/>
              <a:t>의식의 작용 </a:t>
            </a:r>
            <a:br>
              <a:rPr lang="ko-KR" altLang="en-US" sz="5000" dirty="0" smtClean="0"/>
            </a:br>
            <a:r>
              <a:rPr lang="en-US" altLang="ko-KR" sz="5000" dirty="0" smtClean="0"/>
              <a:t>3.13. </a:t>
            </a:r>
            <a:r>
              <a:rPr lang="ko-KR" altLang="en-US" sz="5000" dirty="0" smtClean="0"/>
              <a:t>초감각 지각 </a:t>
            </a:r>
            <a:r>
              <a:rPr lang="en-US" altLang="ko-KR" sz="5000" dirty="0" smtClean="0"/>
              <a:t>(ESP) </a:t>
            </a:r>
            <a:br>
              <a:rPr lang="en-US" altLang="ko-KR" sz="5000" dirty="0" smtClean="0"/>
            </a:br>
            <a:r>
              <a:rPr lang="en-US" altLang="ko-KR" sz="5000" dirty="0" smtClean="0"/>
              <a:t>3.14. </a:t>
            </a:r>
            <a:r>
              <a:rPr lang="ko-KR" altLang="en-US" sz="5000" dirty="0" smtClean="0"/>
              <a:t>이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理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의 실제적 응용 </a:t>
            </a:r>
            <a:br>
              <a:rPr lang="ko-KR" altLang="en-US" sz="5000" dirty="0" smtClean="0"/>
            </a:br>
            <a:r>
              <a:rPr lang="en-US" altLang="ko-KR" sz="5000" dirty="0" smtClean="0"/>
              <a:t>3.15. </a:t>
            </a:r>
            <a:r>
              <a:rPr lang="ko-KR" altLang="en-US" sz="5000" dirty="0" smtClean="0"/>
              <a:t>맺음말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4</a:t>
            </a:r>
            <a:r>
              <a:rPr lang="ko-KR" altLang="en-US" sz="5000" dirty="0" smtClean="0"/>
              <a:t>장 인체와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 - </a:t>
            </a:r>
            <a:r>
              <a:rPr lang="ko-KR" altLang="en-US" sz="5000" dirty="0" smtClean="0"/>
              <a:t>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는 정보가 실려 있는 에너지 </a:t>
            </a:r>
            <a:br>
              <a:rPr lang="ko-KR" altLang="en-US" sz="5000" dirty="0" smtClean="0"/>
            </a:br>
            <a:r>
              <a:rPr lang="en-US" altLang="ko-KR" sz="5000" dirty="0" smtClean="0"/>
              <a:t>4.1. </a:t>
            </a:r>
            <a:r>
              <a:rPr lang="ko-KR" altLang="en-US" sz="5000" dirty="0" smtClean="0"/>
              <a:t>머리말 </a:t>
            </a:r>
            <a:br>
              <a:rPr lang="ko-KR" altLang="en-US" sz="5000" dirty="0" smtClean="0"/>
            </a:br>
            <a:r>
              <a:rPr lang="en-US" altLang="ko-KR" sz="5000" dirty="0" smtClean="0"/>
              <a:t>4.2. </a:t>
            </a:r>
            <a:r>
              <a:rPr lang="ko-KR" altLang="en-US" sz="5000" dirty="0" smtClean="0"/>
              <a:t>마음과 기의 상호작용 </a:t>
            </a:r>
            <a:br>
              <a:rPr lang="ko-KR" altLang="en-US" sz="5000" dirty="0" smtClean="0"/>
            </a:br>
            <a:r>
              <a:rPr lang="en-US" altLang="ko-KR" sz="5000" dirty="0" smtClean="0"/>
              <a:t>4.3. </a:t>
            </a:r>
            <a:r>
              <a:rPr lang="ko-KR" altLang="en-US" sz="5000" dirty="0" smtClean="0"/>
              <a:t>마음과 몸 </a:t>
            </a:r>
            <a:br>
              <a:rPr lang="ko-KR" altLang="en-US" sz="5000" dirty="0" smtClean="0"/>
            </a:br>
            <a:r>
              <a:rPr lang="en-US" altLang="ko-KR" sz="5000" dirty="0" smtClean="0"/>
              <a:t>4.4. </a:t>
            </a:r>
            <a:r>
              <a:rPr lang="ko-KR" altLang="en-US" sz="5000" dirty="0" smtClean="0"/>
              <a:t>에너지 요법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진단기술 </a:t>
            </a:r>
            <a:br>
              <a:rPr lang="ko-KR" altLang="en-US" sz="5000" dirty="0" smtClean="0"/>
            </a:br>
            <a:r>
              <a:rPr lang="en-US" altLang="ko-KR" sz="5000" dirty="0" smtClean="0"/>
              <a:t>4.5. </a:t>
            </a:r>
            <a:r>
              <a:rPr lang="ko-KR" altLang="en-US" sz="5000" dirty="0" smtClean="0"/>
              <a:t>에너지 요법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치료기술 </a:t>
            </a:r>
            <a:br>
              <a:rPr lang="ko-KR" altLang="en-US" sz="5000" dirty="0" smtClean="0"/>
            </a:br>
            <a:r>
              <a:rPr lang="en-US" altLang="ko-KR" sz="5000" dirty="0" smtClean="0"/>
              <a:t>4.6. </a:t>
            </a:r>
            <a:r>
              <a:rPr lang="ko-KR" altLang="en-US" sz="5000" dirty="0" smtClean="0"/>
              <a:t>기와 침술 </a:t>
            </a:r>
            <a:br>
              <a:rPr lang="ko-KR" altLang="en-US" sz="5000" dirty="0" smtClean="0"/>
            </a:br>
            <a:r>
              <a:rPr lang="en-US" altLang="ko-KR" sz="5000" dirty="0" smtClean="0"/>
              <a:t>4.7. </a:t>
            </a:r>
            <a:r>
              <a:rPr lang="ko-KR" altLang="en-US" sz="5000" dirty="0" smtClean="0"/>
              <a:t>원격치유의 기제 </a:t>
            </a:r>
            <a:br>
              <a:rPr lang="ko-KR" altLang="en-US" sz="5000" dirty="0" smtClean="0"/>
            </a:br>
            <a:r>
              <a:rPr lang="en-US" altLang="ko-KR" sz="5000" dirty="0" smtClean="0"/>
              <a:t>4.8. </a:t>
            </a:r>
            <a:r>
              <a:rPr lang="ko-KR" altLang="en-US" sz="5000" dirty="0" smtClean="0"/>
              <a:t>원격치유의 특성 </a:t>
            </a:r>
            <a:r>
              <a:rPr lang="en-US" altLang="ko-KR" sz="5000" dirty="0" smtClean="0"/>
              <a:t>- </a:t>
            </a:r>
            <a:r>
              <a:rPr lang="ko-KR" altLang="en-US" sz="5000" dirty="0" err="1" smtClean="0"/>
              <a:t>비국소성</a:t>
            </a:r>
            <a:r>
              <a:rPr lang="ko-KR" altLang="en-US" sz="5000" dirty="0" smtClean="0"/>
              <a:t> </a:t>
            </a:r>
            <a:br>
              <a:rPr lang="ko-KR" altLang="en-US" sz="5000" dirty="0" smtClean="0"/>
            </a:br>
            <a:r>
              <a:rPr lang="en-US" altLang="ko-KR" sz="5000" dirty="0" smtClean="0"/>
              <a:t>4.9. </a:t>
            </a:r>
            <a:r>
              <a:rPr lang="ko-KR" altLang="en-US" sz="5000" dirty="0" smtClean="0"/>
              <a:t>기와 염력 </a:t>
            </a:r>
            <a:br>
              <a:rPr lang="ko-KR" altLang="en-US" sz="5000" dirty="0" smtClean="0"/>
            </a:br>
            <a:r>
              <a:rPr lang="en-US" altLang="ko-KR" sz="5000" dirty="0" smtClean="0"/>
              <a:t>4.10. </a:t>
            </a:r>
            <a:r>
              <a:rPr lang="ko-KR" altLang="en-US" sz="5000" dirty="0" smtClean="0"/>
              <a:t>염력의 작용기제 </a:t>
            </a:r>
            <a:br>
              <a:rPr lang="ko-KR" altLang="en-US" sz="5000" dirty="0" smtClean="0"/>
            </a:br>
            <a:r>
              <a:rPr lang="en-US" altLang="ko-KR" sz="5000" dirty="0" smtClean="0"/>
              <a:t>4.11. </a:t>
            </a:r>
            <a:r>
              <a:rPr lang="ko-KR" altLang="en-US" sz="5000" dirty="0" smtClean="0"/>
              <a:t>맺음말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5</a:t>
            </a:r>
            <a:r>
              <a:rPr lang="ko-KR" altLang="en-US" sz="5000" dirty="0" smtClean="0"/>
              <a:t>장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機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와 동적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動的</a:t>
            </a:r>
            <a:r>
              <a:rPr lang="en-US" altLang="ko-KR" sz="5000" dirty="0" smtClean="0"/>
              <a:t>) </a:t>
            </a:r>
            <a:r>
              <a:rPr lang="ko-KR" altLang="en-US" sz="5000" dirty="0" smtClean="0"/>
              <a:t>세계관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機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는 움직이는 존재 </a:t>
            </a:r>
            <a:br>
              <a:rPr lang="ko-KR" altLang="en-US" sz="5000" dirty="0" smtClean="0"/>
            </a:br>
            <a:r>
              <a:rPr lang="en-US" altLang="ko-KR" sz="5000" dirty="0" smtClean="0"/>
              <a:t>5.1. </a:t>
            </a:r>
            <a:r>
              <a:rPr lang="ko-KR" altLang="en-US" sz="5000" dirty="0" smtClean="0"/>
              <a:t>머리말 </a:t>
            </a:r>
            <a:br>
              <a:rPr lang="ko-KR" altLang="en-US" sz="5000" dirty="0" smtClean="0"/>
            </a:br>
            <a:r>
              <a:rPr lang="en-US" altLang="ko-KR" sz="5000" dirty="0" smtClean="0"/>
              <a:t>5.2. </a:t>
            </a:r>
            <a:r>
              <a:rPr lang="ko-KR" altLang="en-US" sz="5000" dirty="0" smtClean="0"/>
              <a:t>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機</a:t>
            </a:r>
            <a:r>
              <a:rPr lang="en-US" altLang="ko-KR" sz="5000" dirty="0" smtClean="0"/>
              <a:t>), </a:t>
            </a:r>
            <a:r>
              <a:rPr lang="ko-KR" altLang="en-US" sz="5000" dirty="0" smtClean="0"/>
              <a:t>객관적 실체인가</a:t>
            </a:r>
            <a:r>
              <a:rPr lang="en-US" altLang="ko-KR" sz="5000" dirty="0" smtClean="0"/>
              <a:t>? </a:t>
            </a:r>
            <a:br>
              <a:rPr lang="en-US" altLang="ko-KR" sz="5000" dirty="0" smtClean="0"/>
            </a:br>
            <a:r>
              <a:rPr lang="en-US" altLang="ko-KR" sz="5000" dirty="0" smtClean="0"/>
              <a:t>5.3. </a:t>
            </a:r>
            <a:r>
              <a:rPr lang="ko-KR" altLang="en-US" sz="5000" dirty="0" smtClean="0"/>
              <a:t>인식작용과 객관적 실체 </a:t>
            </a:r>
            <a:br>
              <a:rPr lang="ko-KR" altLang="en-US" sz="5000" dirty="0" smtClean="0"/>
            </a:br>
            <a:r>
              <a:rPr lang="en-US" altLang="ko-KR" sz="5000" dirty="0" smtClean="0"/>
              <a:t>5.4. </a:t>
            </a:r>
            <a:r>
              <a:rPr lang="ko-KR" altLang="en-US" sz="5000" dirty="0" smtClean="0"/>
              <a:t>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機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간의 상호작용과 주관 </a:t>
            </a:r>
            <a:br>
              <a:rPr lang="ko-KR" altLang="en-US" sz="5000" dirty="0" smtClean="0"/>
            </a:br>
            <a:r>
              <a:rPr lang="en-US" altLang="ko-KR" sz="5000" dirty="0" smtClean="0"/>
              <a:t>5.5. </a:t>
            </a:r>
            <a:r>
              <a:rPr lang="ko-KR" altLang="en-US" sz="5000" dirty="0" smtClean="0"/>
              <a:t>변화의 관점에서 본 존재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機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의 개념 </a:t>
            </a:r>
            <a:br>
              <a:rPr lang="ko-KR" altLang="en-US" sz="5000" dirty="0" smtClean="0"/>
            </a:br>
            <a:r>
              <a:rPr lang="en-US" altLang="ko-KR" sz="5000" dirty="0" smtClean="0"/>
              <a:t>5.1. </a:t>
            </a:r>
            <a:r>
              <a:rPr lang="ko-KR" altLang="en-US" sz="5000" dirty="0" smtClean="0"/>
              <a:t>변화와 도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道</a:t>
            </a:r>
            <a:r>
              <a:rPr lang="en-US" altLang="ko-KR" sz="5000" dirty="0" smtClean="0"/>
              <a:t>) </a:t>
            </a:r>
            <a:br>
              <a:rPr lang="en-US" altLang="ko-KR" sz="5000" dirty="0" smtClean="0"/>
            </a:br>
            <a:r>
              <a:rPr lang="en-US" altLang="ko-KR" sz="5000" dirty="0" smtClean="0"/>
              <a:t>5.1. </a:t>
            </a:r>
            <a:r>
              <a:rPr lang="ko-KR" altLang="en-US" sz="5000" dirty="0" smtClean="0"/>
              <a:t>변화의 원동력과 방향 </a:t>
            </a:r>
            <a:br>
              <a:rPr lang="ko-KR" altLang="en-US" sz="5000" dirty="0" smtClean="0"/>
            </a:br>
            <a:r>
              <a:rPr lang="en-US" altLang="ko-KR" sz="5000" dirty="0" smtClean="0"/>
              <a:t>5.1. </a:t>
            </a:r>
            <a:r>
              <a:rPr lang="ko-KR" altLang="en-US" sz="5000" dirty="0" smtClean="0"/>
              <a:t>변화와 시공간 </a:t>
            </a:r>
            <a:br>
              <a:rPr lang="ko-KR" altLang="en-US" sz="5000" dirty="0" smtClean="0"/>
            </a:br>
            <a:r>
              <a:rPr lang="en-US" altLang="ko-KR" sz="5000" dirty="0" smtClean="0"/>
              <a:t>5.1. </a:t>
            </a:r>
            <a:r>
              <a:rPr lang="ko-KR" altLang="en-US" sz="5000" dirty="0" smtClean="0"/>
              <a:t>시간의 화살 </a:t>
            </a:r>
            <a:br>
              <a:rPr lang="ko-KR" altLang="en-US" sz="5000" dirty="0" smtClean="0"/>
            </a:br>
            <a:r>
              <a:rPr lang="en-US" altLang="ko-KR" sz="5000" dirty="0" smtClean="0"/>
              <a:t>5.1. </a:t>
            </a:r>
            <a:r>
              <a:rPr lang="ko-KR" altLang="en-US" sz="5000" dirty="0" smtClean="0"/>
              <a:t>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機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와 상호작용 </a:t>
            </a:r>
            <a:br>
              <a:rPr lang="ko-KR" altLang="en-US" sz="5000" dirty="0" smtClean="0"/>
            </a:br>
            <a:r>
              <a:rPr lang="en-US" altLang="ko-KR" sz="5000" dirty="0" smtClean="0"/>
              <a:t>5.1. </a:t>
            </a:r>
            <a:r>
              <a:rPr lang="ko-KR" altLang="en-US" sz="5000" dirty="0" smtClean="0"/>
              <a:t>변화로서의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機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와 생사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生死</a:t>
            </a:r>
            <a:r>
              <a:rPr lang="en-US" altLang="ko-KR" sz="5000" dirty="0" smtClean="0"/>
              <a:t>) </a:t>
            </a:r>
            <a:br>
              <a:rPr lang="en-US" altLang="ko-KR" sz="5000" dirty="0" smtClean="0"/>
            </a:br>
            <a:r>
              <a:rPr lang="en-US" altLang="ko-KR" sz="5000" dirty="0" smtClean="0"/>
              <a:t>5.1. </a:t>
            </a:r>
            <a:r>
              <a:rPr lang="ko-KR" altLang="en-US" sz="5000" dirty="0" smtClean="0"/>
              <a:t>변화로서의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機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와 작동기제 </a:t>
            </a:r>
            <a:br>
              <a:rPr lang="ko-KR" altLang="en-US" sz="5000" dirty="0" smtClean="0"/>
            </a:br>
            <a:r>
              <a:rPr lang="en-US" altLang="ko-KR" sz="5000" dirty="0" smtClean="0"/>
              <a:t>5.1. </a:t>
            </a:r>
            <a:r>
              <a:rPr lang="ko-KR" altLang="en-US" sz="5000" dirty="0" smtClean="0"/>
              <a:t>역동성의 유지와 사회의 발전 </a:t>
            </a:r>
            <a:br>
              <a:rPr lang="ko-KR" altLang="en-US" sz="5000" dirty="0" smtClean="0"/>
            </a:br>
            <a:r>
              <a:rPr lang="en-US" altLang="ko-KR" sz="5000" dirty="0" smtClean="0"/>
              <a:t>5.1. </a:t>
            </a:r>
            <a:r>
              <a:rPr lang="ko-KR" altLang="en-US" sz="5000" dirty="0" smtClean="0"/>
              <a:t>맺음말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6</a:t>
            </a:r>
            <a:r>
              <a:rPr lang="ko-KR" altLang="en-US" sz="5000" dirty="0" smtClean="0"/>
              <a:t>장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와 진화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진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眞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과 망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妄</a:t>
            </a:r>
            <a:r>
              <a:rPr lang="en-US" altLang="ko-KR" sz="5000" dirty="0" smtClean="0"/>
              <a:t>) ; </a:t>
            </a:r>
            <a:r>
              <a:rPr lang="ko-KR" altLang="en-US" sz="5000" dirty="0" smtClean="0"/>
              <a:t>진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眞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으로 가는 길 </a:t>
            </a:r>
            <a:br>
              <a:rPr lang="ko-KR" altLang="en-US" sz="5000" dirty="0" smtClean="0"/>
            </a:br>
            <a:r>
              <a:rPr lang="en-US" altLang="ko-KR" sz="5000" dirty="0" smtClean="0"/>
              <a:t>6.1. </a:t>
            </a:r>
            <a:r>
              <a:rPr lang="ko-KR" altLang="en-US" sz="5000" dirty="0" smtClean="0"/>
              <a:t>머리말 </a:t>
            </a:r>
            <a:br>
              <a:rPr lang="ko-KR" altLang="en-US" sz="5000" dirty="0" smtClean="0"/>
            </a:br>
            <a:r>
              <a:rPr lang="en-US" altLang="ko-KR" sz="5000" dirty="0" smtClean="0"/>
              <a:t>6.2. </a:t>
            </a:r>
            <a:r>
              <a:rPr lang="ko-KR" altLang="en-US" sz="5000" dirty="0" smtClean="0"/>
              <a:t>요소환원론의 한계와 </a:t>
            </a:r>
            <a:r>
              <a:rPr lang="ko-KR" altLang="en-US" sz="5000" dirty="0" err="1" smtClean="0"/>
              <a:t>창발</a:t>
            </a:r>
            <a:r>
              <a:rPr lang="ko-KR" altLang="en-US" sz="5000" dirty="0" smtClean="0"/>
              <a:t> </a:t>
            </a:r>
            <a:br>
              <a:rPr lang="ko-KR" altLang="en-US" sz="5000" dirty="0" smtClean="0"/>
            </a:br>
            <a:r>
              <a:rPr lang="en-US" altLang="ko-KR" sz="5000" dirty="0" smtClean="0"/>
              <a:t>6.3. </a:t>
            </a:r>
            <a:r>
              <a:rPr lang="ko-KR" altLang="en-US" sz="5000" dirty="0" smtClean="0"/>
              <a:t>엔트로피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질서도의 척도 </a:t>
            </a:r>
            <a:br>
              <a:rPr lang="ko-KR" altLang="en-US" sz="5000" dirty="0" smtClean="0"/>
            </a:br>
            <a:r>
              <a:rPr lang="en-US" altLang="ko-KR" sz="5000" dirty="0" smtClean="0"/>
              <a:t>6.4. </a:t>
            </a:r>
            <a:r>
              <a:rPr lang="ko-KR" altLang="en-US" sz="5000" dirty="0" smtClean="0"/>
              <a:t>저 조직과 공진화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共進化</a:t>
            </a:r>
            <a:r>
              <a:rPr lang="en-US" altLang="ko-KR" sz="5000" dirty="0" smtClean="0"/>
              <a:t>) </a:t>
            </a:r>
            <a:br>
              <a:rPr lang="en-US" altLang="ko-KR" sz="5000" dirty="0" smtClean="0"/>
            </a:br>
            <a:r>
              <a:rPr lang="en-US" altLang="ko-KR" sz="5000" dirty="0" smtClean="0"/>
              <a:t>6.5. </a:t>
            </a:r>
            <a:r>
              <a:rPr lang="ko-KR" altLang="en-US" sz="5000" dirty="0" smtClean="0"/>
              <a:t>시스템 이론과 계층구조의 발현 </a:t>
            </a:r>
            <a:br>
              <a:rPr lang="ko-KR" altLang="en-US" sz="5000" dirty="0" smtClean="0"/>
            </a:br>
            <a:r>
              <a:rPr lang="en-US" altLang="ko-KR" sz="5000" dirty="0" smtClean="0"/>
              <a:t>6.6. </a:t>
            </a:r>
            <a:r>
              <a:rPr lang="ko-KR" altLang="en-US" sz="5000" dirty="0" smtClean="0"/>
              <a:t>계층구조의 특성 </a:t>
            </a:r>
            <a:br>
              <a:rPr lang="ko-KR" altLang="en-US" sz="5000" dirty="0" smtClean="0"/>
            </a:br>
            <a:r>
              <a:rPr lang="en-US" altLang="ko-KR" sz="5000" dirty="0" smtClean="0"/>
              <a:t>6.7. </a:t>
            </a:r>
            <a:r>
              <a:rPr lang="ko-KR" altLang="en-US" sz="5000" dirty="0" err="1" smtClean="0"/>
              <a:t>사영기하학</a:t>
            </a:r>
            <a:r>
              <a:rPr lang="ko-KR" altLang="en-US" sz="5000" dirty="0" smtClean="0"/>
              <a:t> </a:t>
            </a:r>
            <a:br>
              <a:rPr lang="ko-KR" altLang="en-US" sz="5000" dirty="0" smtClean="0"/>
            </a:br>
            <a:r>
              <a:rPr lang="en-US" altLang="ko-KR" sz="5000" dirty="0" smtClean="0"/>
              <a:t>6.8. </a:t>
            </a:r>
            <a:r>
              <a:rPr lang="ko-KR" altLang="en-US" sz="5000" dirty="0" smtClean="0"/>
              <a:t>계층구조와 상위의식 </a:t>
            </a:r>
            <a:br>
              <a:rPr lang="ko-KR" altLang="en-US" sz="5000" dirty="0" smtClean="0"/>
            </a:br>
            <a:r>
              <a:rPr lang="en-US" altLang="ko-KR" sz="5000" dirty="0" smtClean="0"/>
              <a:t>6.9. </a:t>
            </a:r>
            <a:r>
              <a:rPr lang="ko-KR" altLang="en-US" sz="5000" dirty="0" smtClean="0"/>
              <a:t>정신계와 물질계 </a:t>
            </a:r>
            <a:br>
              <a:rPr lang="ko-KR" altLang="en-US" sz="5000" dirty="0" smtClean="0"/>
            </a:br>
            <a:r>
              <a:rPr lang="en-US" altLang="ko-KR" sz="5000" dirty="0" smtClean="0"/>
              <a:t>6.10. </a:t>
            </a:r>
            <a:r>
              <a:rPr lang="ko-KR" altLang="en-US" sz="5000" dirty="0" smtClean="0"/>
              <a:t>계층구조와 양자상태 </a:t>
            </a:r>
            <a:br>
              <a:rPr lang="ko-KR" altLang="en-US" sz="5000" dirty="0" smtClean="0"/>
            </a:br>
            <a:r>
              <a:rPr lang="en-US" altLang="ko-KR" sz="5000" dirty="0" smtClean="0"/>
              <a:t>6.11. </a:t>
            </a:r>
            <a:r>
              <a:rPr lang="ko-KR" altLang="en-US" sz="5000" dirty="0" smtClean="0"/>
              <a:t>인류의 선택 </a:t>
            </a:r>
            <a:br>
              <a:rPr lang="ko-KR" altLang="en-US" sz="5000" dirty="0" smtClean="0"/>
            </a:br>
            <a:r>
              <a:rPr lang="en-US" altLang="ko-KR" sz="5000" dirty="0" smtClean="0"/>
              <a:t>6.12. </a:t>
            </a:r>
            <a:r>
              <a:rPr lang="ko-KR" altLang="en-US" sz="5000" dirty="0" smtClean="0"/>
              <a:t>상위구조로의 공진화 </a:t>
            </a:r>
            <a:br>
              <a:rPr lang="ko-KR" altLang="en-US" sz="5000" dirty="0" smtClean="0"/>
            </a:br>
            <a:r>
              <a:rPr lang="en-US" altLang="ko-KR" sz="5000" dirty="0" smtClean="0"/>
              <a:t>6.13. </a:t>
            </a:r>
            <a:r>
              <a:rPr lang="ko-KR" altLang="en-US" sz="5000" dirty="0" smtClean="0"/>
              <a:t>추동력으로서의 기 </a:t>
            </a:r>
            <a:br>
              <a:rPr lang="ko-KR" altLang="en-US" sz="5000" dirty="0" smtClean="0"/>
            </a:br>
            <a:r>
              <a:rPr lang="en-US" altLang="ko-KR" sz="5000" dirty="0" smtClean="0"/>
              <a:t>6.14. </a:t>
            </a:r>
            <a:r>
              <a:rPr lang="ko-KR" altLang="en-US" sz="5000" dirty="0" smtClean="0"/>
              <a:t>맺음말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7</a:t>
            </a:r>
            <a:r>
              <a:rPr lang="ko-KR" altLang="en-US" sz="5000" dirty="0" smtClean="0"/>
              <a:t>장 도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道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와 수행 </a:t>
            </a:r>
            <a:r>
              <a:rPr lang="en-US" altLang="ko-KR" sz="5000" dirty="0" smtClean="0"/>
              <a:t>- </a:t>
            </a:r>
            <a:r>
              <a:rPr lang="ko-KR" altLang="en-US" sz="5000" dirty="0" err="1" smtClean="0"/>
              <a:t>성통공완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性通功完</a:t>
            </a:r>
            <a:r>
              <a:rPr lang="en-US" altLang="ko-KR" sz="5000" dirty="0" smtClean="0"/>
              <a:t>) </a:t>
            </a:r>
            <a:br>
              <a:rPr lang="en-US" altLang="ko-KR" sz="5000" dirty="0" smtClean="0"/>
            </a:br>
            <a:r>
              <a:rPr lang="en-US" altLang="ko-KR" sz="5000" dirty="0" smtClean="0"/>
              <a:t>7.1. </a:t>
            </a:r>
            <a:r>
              <a:rPr lang="ko-KR" altLang="en-US" sz="5000" dirty="0" smtClean="0"/>
              <a:t>머리말 </a:t>
            </a:r>
            <a:br>
              <a:rPr lang="ko-KR" altLang="en-US" sz="5000" dirty="0" smtClean="0"/>
            </a:br>
            <a:r>
              <a:rPr lang="en-US" altLang="ko-KR" sz="5000" dirty="0" smtClean="0"/>
              <a:t>7.2. </a:t>
            </a:r>
            <a:r>
              <a:rPr lang="ko-KR" altLang="en-US" sz="5000" dirty="0" smtClean="0"/>
              <a:t>자아의 정체성 </a:t>
            </a:r>
            <a:br>
              <a:rPr lang="ko-KR" altLang="en-US" sz="5000" dirty="0" smtClean="0"/>
            </a:br>
            <a:r>
              <a:rPr lang="en-US" altLang="ko-KR" sz="5000" dirty="0" smtClean="0"/>
              <a:t>7.3. </a:t>
            </a:r>
            <a:r>
              <a:rPr lang="ko-KR" altLang="en-US" sz="5000" dirty="0" smtClean="0"/>
              <a:t>의식 확장의 의미 </a:t>
            </a:r>
            <a:br>
              <a:rPr lang="ko-KR" altLang="en-US" sz="5000" dirty="0" smtClean="0"/>
            </a:br>
            <a:r>
              <a:rPr lang="en-US" altLang="ko-KR" sz="5000" dirty="0" smtClean="0"/>
              <a:t>7.4. </a:t>
            </a:r>
            <a:r>
              <a:rPr lang="ko-KR" altLang="en-US" sz="5000" dirty="0" smtClean="0"/>
              <a:t>성명쌍수의 </a:t>
            </a:r>
            <a:r>
              <a:rPr lang="ko-KR" altLang="en-US" sz="5000" dirty="0" err="1" smtClean="0"/>
              <a:t>수련법</a:t>
            </a:r>
            <a:r>
              <a:rPr lang="ko-KR" altLang="en-US" sz="5000" dirty="0" smtClean="0"/>
              <a:t> </a:t>
            </a:r>
            <a:br>
              <a:rPr lang="ko-KR" altLang="en-US" sz="5000" dirty="0" smtClean="0"/>
            </a:br>
            <a:r>
              <a:rPr lang="en-US" altLang="ko-KR" sz="5000" dirty="0" smtClean="0"/>
              <a:t>7.5. </a:t>
            </a:r>
            <a:r>
              <a:rPr lang="ko-KR" altLang="en-US" sz="5000" dirty="0" smtClean="0"/>
              <a:t>수행과 초능력 </a:t>
            </a:r>
            <a:br>
              <a:rPr lang="ko-KR" altLang="en-US" sz="5000" dirty="0" smtClean="0"/>
            </a:br>
            <a:r>
              <a:rPr lang="en-US" altLang="ko-KR" sz="5000" dirty="0" smtClean="0"/>
              <a:t>7.6. </a:t>
            </a:r>
            <a:r>
              <a:rPr lang="ko-KR" altLang="en-US" sz="5000" dirty="0" err="1" smtClean="0"/>
              <a:t>원방각과</a:t>
            </a:r>
            <a:r>
              <a:rPr lang="ko-KR" altLang="en-US" sz="5000" dirty="0" smtClean="0"/>
              <a:t> 홍익인간 </a:t>
            </a:r>
            <a:br>
              <a:rPr lang="ko-KR" altLang="en-US" sz="5000" dirty="0" smtClean="0"/>
            </a:br>
            <a:r>
              <a:rPr lang="en-US" altLang="ko-KR" sz="5000" dirty="0" smtClean="0"/>
              <a:t>7.7. </a:t>
            </a:r>
            <a:r>
              <a:rPr lang="ko-KR" altLang="en-US" sz="5000" dirty="0" smtClean="0"/>
              <a:t>수행 방법과 사회의 진보 </a:t>
            </a:r>
            <a:br>
              <a:rPr lang="ko-KR" altLang="en-US" sz="5000" dirty="0" smtClean="0"/>
            </a:br>
            <a:r>
              <a:rPr lang="en-US" altLang="ko-KR" sz="5000" dirty="0" smtClean="0"/>
              <a:t>7.8. </a:t>
            </a:r>
            <a:r>
              <a:rPr lang="ko-KR" altLang="en-US" sz="5000" dirty="0" smtClean="0"/>
              <a:t>가치규범의 의미 </a:t>
            </a:r>
            <a:br>
              <a:rPr lang="ko-KR" altLang="en-US" sz="5000" dirty="0" smtClean="0"/>
            </a:br>
            <a:r>
              <a:rPr lang="en-US" altLang="ko-KR" sz="5000" dirty="0" smtClean="0"/>
              <a:t>7.9. </a:t>
            </a:r>
            <a:r>
              <a:rPr lang="ko-KR" altLang="en-US" sz="5000" dirty="0" smtClean="0"/>
              <a:t>맺음말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8</a:t>
            </a:r>
            <a:r>
              <a:rPr lang="ko-KR" altLang="en-US" sz="5000" dirty="0" smtClean="0"/>
              <a:t>장 밝고 기찬 앞날을 위하여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홍익인간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弘益人間</a:t>
            </a:r>
            <a:r>
              <a:rPr lang="en-US" altLang="ko-KR" sz="5000" dirty="0" smtClean="0"/>
              <a:t>) </a:t>
            </a:r>
            <a:r>
              <a:rPr lang="ko-KR" altLang="en-US" sz="5000" dirty="0" smtClean="0"/>
              <a:t>하는 길 </a:t>
            </a:r>
            <a:br>
              <a:rPr lang="ko-KR" altLang="en-US" sz="5000" dirty="0" smtClean="0"/>
            </a:br>
            <a:r>
              <a:rPr lang="en-US" altLang="ko-KR" sz="5000" dirty="0" smtClean="0"/>
              <a:t>8.1. </a:t>
            </a:r>
            <a:r>
              <a:rPr lang="ko-KR" altLang="en-US" sz="5000" dirty="0" smtClean="0"/>
              <a:t>머리말 </a:t>
            </a:r>
            <a:br>
              <a:rPr lang="ko-KR" altLang="en-US" sz="5000" dirty="0" smtClean="0"/>
            </a:br>
            <a:r>
              <a:rPr lang="en-US" altLang="ko-KR" sz="5000" dirty="0" smtClean="0"/>
              <a:t>8.2. </a:t>
            </a:r>
            <a:r>
              <a:rPr lang="ko-KR" altLang="en-US" sz="5000" dirty="0" smtClean="0"/>
              <a:t>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와 신과학 </a:t>
            </a:r>
            <a:br>
              <a:rPr lang="ko-KR" altLang="en-US" sz="5000" dirty="0" smtClean="0"/>
            </a:br>
            <a:r>
              <a:rPr lang="en-US" altLang="ko-KR" sz="5000" dirty="0" smtClean="0"/>
              <a:t>8.3. </a:t>
            </a:r>
            <a:r>
              <a:rPr lang="ko-KR" altLang="en-US" sz="5000" dirty="0" smtClean="0"/>
              <a:t>농법의 개선 </a:t>
            </a:r>
            <a:br>
              <a:rPr lang="ko-KR" altLang="en-US" sz="5000" dirty="0" smtClean="0"/>
            </a:br>
            <a:r>
              <a:rPr lang="en-US" altLang="ko-KR" sz="5000" dirty="0" smtClean="0"/>
              <a:t>8.4. </a:t>
            </a:r>
            <a:r>
              <a:rPr lang="ko-KR" altLang="en-US" sz="5000" dirty="0" smtClean="0"/>
              <a:t>의료의 개선과 대안의학 </a:t>
            </a:r>
            <a:br>
              <a:rPr lang="ko-KR" altLang="en-US" sz="5000" dirty="0" smtClean="0"/>
            </a:br>
            <a:r>
              <a:rPr lang="en-US" altLang="ko-KR" sz="5000" dirty="0" smtClean="0"/>
              <a:t>8.5. </a:t>
            </a:r>
            <a:r>
              <a:rPr lang="ko-KR" altLang="en-US" sz="5000" dirty="0" smtClean="0"/>
              <a:t>환경의 보전 </a:t>
            </a:r>
            <a:br>
              <a:rPr lang="ko-KR" altLang="en-US" sz="5000" dirty="0" smtClean="0"/>
            </a:br>
            <a:r>
              <a:rPr lang="en-US" altLang="ko-KR" sz="5000" dirty="0" smtClean="0"/>
              <a:t>8.6. </a:t>
            </a:r>
            <a:r>
              <a:rPr lang="ko-KR" altLang="en-US" sz="5000" dirty="0" smtClean="0"/>
              <a:t>청정에너지원의 개발 </a:t>
            </a:r>
            <a:br>
              <a:rPr lang="ko-KR" altLang="en-US" sz="5000" dirty="0" smtClean="0"/>
            </a:br>
            <a:r>
              <a:rPr lang="en-US" altLang="ko-KR" sz="5000" dirty="0" smtClean="0"/>
              <a:t>8.7. IT, BT, NT </a:t>
            </a:r>
            <a:r>
              <a:rPr lang="ko-KR" altLang="en-US" sz="5000" dirty="0" smtClean="0"/>
              <a:t>그리고 </a:t>
            </a:r>
            <a:r>
              <a:rPr lang="en-US" altLang="ko-KR" sz="5000" dirty="0" smtClean="0"/>
              <a:t>KT </a:t>
            </a:r>
            <a:br>
              <a:rPr lang="en-US" altLang="ko-KR" sz="5000" dirty="0" smtClean="0"/>
            </a:br>
            <a:r>
              <a:rPr lang="en-US" altLang="ko-KR" sz="5000" dirty="0" smtClean="0"/>
              <a:t>8.8. </a:t>
            </a:r>
            <a:r>
              <a:rPr lang="ko-KR" altLang="en-US" sz="5000" dirty="0" smtClean="0"/>
              <a:t>기 경제학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기 사회학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기 예술 </a:t>
            </a:r>
            <a:br>
              <a:rPr lang="ko-KR" altLang="en-US" sz="5000" dirty="0" smtClean="0"/>
            </a:br>
            <a:r>
              <a:rPr lang="en-US" altLang="ko-KR" sz="5000" dirty="0" smtClean="0"/>
              <a:t>8.9. </a:t>
            </a:r>
            <a:r>
              <a:rPr lang="ko-KR" altLang="en-US" sz="5000" dirty="0" smtClean="0"/>
              <a:t>살아있는 교육 </a:t>
            </a:r>
            <a:br>
              <a:rPr lang="ko-KR" altLang="en-US" sz="5000" dirty="0" smtClean="0"/>
            </a:br>
            <a:r>
              <a:rPr lang="en-US" altLang="ko-KR" sz="5000" dirty="0" smtClean="0"/>
              <a:t>8.10. </a:t>
            </a:r>
            <a:r>
              <a:rPr lang="ko-KR" altLang="en-US" sz="5000" dirty="0" smtClean="0"/>
              <a:t>세계관 및 가치관의 전환 </a:t>
            </a:r>
            <a:br>
              <a:rPr lang="ko-KR" altLang="en-US" sz="5000" dirty="0" smtClean="0"/>
            </a:br>
            <a:r>
              <a:rPr lang="en-US" altLang="ko-KR" sz="5000" dirty="0" smtClean="0"/>
              <a:t>8.11. </a:t>
            </a:r>
            <a:r>
              <a:rPr lang="ko-KR" altLang="en-US" sz="5000" dirty="0" smtClean="0"/>
              <a:t>우리나라의 현황 </a:t>
            </a:r>
            <a:br>
              <a:rPr lang="ko-KR" altLang="en-US" sz="5000" dirty="0" smtClean="0"/>
            </a:br>
            <a:r>
              <a:rPr lang="en-US" altLang="ko-KR" sz="5000" dirty="0" smtClean="0"/>
              <a:t>8.13. </a:t>
            </a:r>
            <a:r>
              <a:rPr lang="ko-KR" altLang="en-US" sz="5000" dirty="0" smtClean="0"/>
              <a:t>미래 예측과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 </a:t>
            </a:r>
            <a:br>
              <a:rPr lang="en-US" altLang="ko-KR" sz="5000" dirty="0" smtClean="0"/>
            </a:br>
            <a:r>
              <a:rPr lang="en-US" altLang="ko-KR" sz="5000" dirty="0" smtClean="0"/>
              <a:t>8.12. </a:t>
            </a:r>
            <a:r>
              <a:rPr lang="ko-KR" altLang="en-US" sz="5000" dirty="0" smtClean="0"/>
              <a:t>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대한 연구 방법론 </a:t>
            </a:r>
            <a:br>
              <a:rPr lang="ko-KR" altLang="en-US" sz="5000" dirty="0" smtClean="0"/>
            </a:br>
            <a:r>
              <a:rPr lang="en-US" altLang="ko-KR" sz="5000" dirty="0" smtClean="0"/>
              <a:t>8.14. </a:t>
            </a:r>
            <a:r>
              <a:rPr lang="ko-KR" altLang="en-US" sz="5000" dirty="0" smtClean="0"/>
              <a:t>맺음말 </a:t>
            </a:r>
            <a:br>
              <a:rPr lang="ko-KR" altLang="en-US" sz="5000" dirty="0" smtClean="0"/>
            </a:br>
            <a:r>
              <a:rPr lang="en-US" altLang="ko-KR" sz="5000" dirty="0" smtClean="0"/>
              <a:t>8.15 </a:t>
            </a:r>
            <a:r>
              <a:rPr lang="ko-KR" altLang="en-US" sz="5000" dirty="0" smtClean="0"/>
              <a:t>요약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** 이하는 제</a:t>
            </a:r>
            <a:r>
              <a:rPr lang="en-US" altLang="ko-KR" sz="5000" dirty="0" smtClean="0"/>
              <a:t>1</a:t>
            </a:r>
            <a:r>
              <a:rPr lang="ko-KR" altLang="en-US" sz="5000" dirty="0" smtClean="0"/>
              <a:t>부의 목차입니다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주로 현대과학에서 행한 </a:t>
            </a:r>
            <a:r>
              <a:rPr lang="ko-KR" altLang="en-US" sz="5000" dirty="0" err="1" smtClean="0"/>
              <a:t>기관련</a:t>
            </a:r>
            <a:r>
              <a:rPr lang="ko-KR" altLang="en-US" sz="5000" dirty="0" smtClean="0"/>
              <a:t> 실험과 연관성을 짚어보았습니다</a:t>
            </a:r>
            <a:r>
              <a:rPr lang="en-US" altLang="ko-KR" sz="5000" dirty="0" smtClean="0"/>
              <a:t>.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b="1" dirty="0" smtClean="0"/>
              <a:t>제</a:t>
            </a:r>
            <a:r>
              <a:rPr lang="en-US" altLang="ko-KR" sz="5000" b="1" dirty="0" smtClean="0"/>
              <a:t>1</a:t>
            </a:r>
            <a:r>
              <a:rPr lang="ko-KR" altLang="en-US" sz="5000" b="1" dirty="0" smtClean="0"/>
              <a:t>부 기</a:t>
            </a:r>
            <a:r>
              <a:rPr lang="en-US" altLang="ko-KR" sz="5000" b="1" dirty="0" smtClean="0"/>
              <a:t>(</a:t>
            </a:r>
            <a:r>
              <a:rPr lang="ko-KR" altLang="en-US" sz="5000" b="1" dirty="0" smtClean="0"/>
              <a:t>氣</a:t>
            </a:r>
            <a:r>
              <a:rPr lang="en-US" altLang="ko-KR" sz="5000" b="1" dirty="0" smtClean="0"/>
              <a:t>), </a:t>
            </a:r>
            <a:r>
              <a:rPr lang="ko-KR" altLang="en-US" sz="5000" b="1" dirty="0" smtClean="0"/>
              <a:t>무엇인가</a:t>
            </a:r>
            <a:r>
              <a:rPr lang="en-US" altLang="ko-KR" sz="5000" b="1" dirty="0" smtClean="0"/>
              <a:t>?</a:t>
            </a:r>
            <a:r>
              <a:rPr lang="ko-KR" altLang="en-US" sz="5000" dirty="0" smtClean="0"/>
              <a:t> </a:t>
            </a:r>
            <a:br>
              <a:rPr lang="ko-KR" altLang="en-US" sz="5000" dirty="0" smtClean="0"/>
            </a:br>
            <a:r>
              <a:rPr lang="ko-KR" altLang="en-US" sz="5000" dirty="0" smtClean="0"/>
              <a:t/>
            </a:r>
            <a:br>
              <a:rPr lang="ko-KR" altLang="en-US" sz="5000" dirty="0" smtClean="0"/>
            </a:br>
            <a:r>
              <a:rPr lang="ko-KR" altLang="en-US" sz="5000" dirty="0" smtClean="0"/>
              <a:t>머리말 </a:t>
            </a:r>
            <a:r>
              <a:rPr lang="en-US" altLang="ko-KR" sz="5000" dirty="0" smtClean="0"/>
              <a:t>· 14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1</a:t>
            </a:r>
            <a:r>
              <a:rPr lang="ko-KR" altLang="en-US" sz="5000" dirty="0" smtClean="0"/>
              <a:t>장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대한 탐구 </a:t>
            </a:r>
            <a:r>
              <a:rPr lang="en-US" altLang="ko-KR" sz="5000" dirty="0" smtClean="0"/>
              <a:t>· 19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2</a:t>
            </a:r>
            <a:r>
              <a:rPr lang="ko-KR" altLang="en-US" sz="5000" dirty="0" smtClean="0"/>
              <a:t>장 선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仙</a:t>
            </a:r>
            <a:r>
              <a:rPr lang="en-US" altLang="ko-KR" sz="5000" dirty="0" smtClean="0"/>
              <a:t>) </a:t>
            </a:r>
            <a:r>
              <a:rPr lang="ko-KR" altLang="en-US" sz="5000" dirty="0" smtClean="0"/>
              <a:t>사상의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 · 31 </a:t>
            </a:r>
            <a:br>
              <a:rPr lang="en-US" altLang="ko-KR" sz="5000" dirty="0" smtClean="0"/>
            </a:br>
            <a:r>
              <a:rPr lang="en-US" altLang="ko-KR" sz="5000" dirty="0" smtClean="0"/>
              <a:t>2.1. </a:t>
            </a:r>
            <a:r>
              <a:rPr lang="ko-KR" altLang="en-US" sz="5000" dirty="0" smtClean="0"/>
              <a:t>머리말 </a:t>
            </a:r>
            <a:r>
              <a:rPr lang="en-US" altLang="ko-KR" sz="5000" dirty="0" smtClean="0"/>
              <a:t>· 32 </a:t>
            </a:r>
            <a:br>
              <a:rPr lang="en-US" altLang="ko-KR" sz="5000" dirty="0" smtClean="0"/>
            </a:br>
            <a:r>
              <a:rPr lang="en-US" altLang="ko-KR" sz="5000" dirty="0" smtClean="0"/>
              <a:t>2.2. </a:t>
            </a:r>
            <a:r>
              <a:rPr lang="ko-KR" altLang="en-US" sz="5000" dirty="0" smtClean="0"/>
              <a:t>선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仙</a:t>
            </a:r>
            <a:r>
              <a:rPr lang="en-US" altLang="ko-KR" sz="5000" dirty="0" smtClean="0"/>
              <a:t>) </a:t>
            </a:r>
            <a:r>
              <a:rPr lang="ko-KR" altLang="en-US" sz="5000" dirty="0" smtClean="0"/>
              <a:t>사상 관련서책</a:t>
            </a:r>
            <a:r>
              <a:rPr lang="en-US" altLang="ko-KR" sz="5000" dirty="0" smtClean="0"/>
              <a:t>-&lt;</a:t>
            </a:r>
            <a:r>
              <a:rPr lang="ko-KR" altLang="en-US" sz="5000" dirty="0" err="1" smtClean="0"/>
              <a:t>환단고기</a:t>
            </a:r>
            <a:r>
              <a:rPr lang="en-US" altLang="ko-KR" sz="5000" dirty="0" smtClean="0"/>
              <a:t>&gt;, &lt;</a:t>
            </a:r>
            <a:r>
              <a:rPr lang="ko-KR" altLang="en-US" sz="5000" dirty="0" err="1" smtClean="0"/>
              <a:t>태백진훈</a:t>
            </a:r>
            <a:r>
              <a:rPr lang="en-US" altLang="ko-KR" sz="5000" dirty="0" smtClean="0"/>
              <a:t>&gt;, &lt;</a:t>
            </a:r>
            <a:r>
              <a:rPr lang="ko-KR" altLang="en-US" sz="5000" dirty="0" err="1" smtClean="0"/>
              <a:t>삼일신고</a:t>
            </a:r>
            <a:r>
              <a:rPr lang="en-US" altLang="ko-KR" sz="5000" dirty="0" smtClean="0"/>
              <a:t>&gt; · 34 </a:t>
            </a:r>
            <a:br>
              <a:rPr lang="en-US" altLang="ko-KR" sz="5000" dirty="0" smtClean="0"/>
            </a:br>
            <a:r>
              <a:rPr lang="en-US" altLang="ko-KR" sz="5000" dirty="0" smtClean="0"/>
              <a:t>2.3. </a:t>
            </a:r>
            <a:r>
              <a:rPr lang="ko-KR" altLang="en-US" sz="5000" dirty="0" err="1" smtClean="0"/>
              <a:t>삼일신고의</a:t>
            </a:r>
            <a:r>
              <a:rPr lang="ko-KR" altLang="en-US" sz="5000" dirty="0" smtClean="0"/>
              <a:t> 내용 </a:t>
            </a:r>
            <a:r>
              <a:rPr lang="en-US" altLang="ko-KR" sz="5000" dirty="0" smtClean="0"/>
              <a:t>· 46 </a:t>
            </a:r>
            <a:br>
              <a:rPr lang="en-US" altLang="ko-KR" sz="5000" dirty="0" smtClean="0"/>
            </a:br>
            <a:r>
              <a:rPr lang="en-US" altLang="ko-KR" sz="5000" dirty="0" smtClean="0"/>
              <a:t>2.3.1. </a:t>
            </a:r>
            <a:r>
              <a:rPr lang="ko-KR" altLang="en-US" sz="5000" dirty="0" smtClean="0"/>
              <a:t>천훈 </a:t>
            </a:r>
            <a:r>
              <a:rPr lang="en-US" altLang="ko-KR" sz="5000" dirty="0" smtClean="0"/>
              <a:t>· 46 </a:t>
            </a:r>
            <a:br>
              <a:rPr lang="en-US" altLang="ko-KR" sz="5000" dirty="0" smtClean="0"/>
            </a:br>
            <a:r>
              <a:rPr lang="en-US" altLang="ko-KR" sz="5000" dirty="0" smtClean="0"/>
              <a:t>2.3.2. </a:t>
            </a:r>
            <a:r>
              <a:rPr lang="ko-KR" altLang="en-US" sz="5000" dirty="0" smtClean="0"/>
              <a:t>신훈 </a:t>
            </a:r>
            <a:r>
              <a:rPr lang="en-US" altLang="ko-KR" sz="5000" dirty="0" smtClean="0"/>
              <a:t>· 50 </a:t>
            </a:r>
            <a:br>
              <a:rPr lang="en-US" altLang="ko-KR" sz="5000" dirty="0" smtClean="0"/>
            </a:br>
            <a:r>
              <a:rPr lang="en-US" altLang="ko-KR" sz="5000" dirty="0" smtClean="0"/>
              <a:t>2.3.3. </a:t>
            </a:r>
            <a:r>
              <a:rPr lang="ko-KR" altLang="en-US" sz="5000" dirty="0" err="1" smtClean="0"/>
              <a:t>천궁훈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54 </a:t>
            </a:r>
            <a:br>
              <a:rPr lang="en-US" altLang="ko-KR" sz="5000" dirty="0" smtClean="0"/>
            </a:br>
            <a:r>
              <a:rPr lang="en-US" altLang="ko-KR" sz="5000" dirty="0" smtClean="0"/>
              <a:t>2.3.4. </a:t>
            </a:r>
            <a:r>
              <a:rPr lang="ko-KR" altLang="en-US" sz="5000" dirty="0" err="1" smtClean="0"/>
              <a:t>세계훈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56 </a:t>
            </a:r>
            <a:br>
              <a:rPr lang="en-US" altLang="ko-KR" sz="5000" dirty="0" smtClean="0"/>
            </a:br>
            <a:r>
              <a:rPr lang="en-US" altLang="ko-KR" sz="5000" dirty="0" smtClean="0"/>
              <a:t>2.3.5. </a:t>
            </a:r>
            <a:r>
              <a:rPr lang="ko-KR" altLang="en-US" sz="5000" dirty="0" err="1" smtClean="0"/>
              <a:t>진리훈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59 </a:t>
            </a:r>
            <a:br>
              <a:rPr lang="en-US" altLang="ko-KR" sz="5000" dirty="0" smtClean="0"/>
            </a:br>
            <a:r>
              <a:rPr lang="en-US" altLang="ko-KR" sz="5000" dirty="0" smtClean="0"/>
              <a:t>2.3.5.1. </a:t>
            </a:r>
            <a:r>
              <a:rPr lang="ko-KR" altLang="en-US" sz="5000" dirty="0" smtClean="0"/>
              <a:t>삼진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三眞</a:t>
            </a:r>
            <a:r>
              <a:rPr lang="en-US" altLang="ko-KR" sz="5000" dirty="0" smtClean="0"/>
              <a:t>) · 59 </a:t>
            </a:r>
            <a:r>
              <a:rPr lang="ko-KR" altLang="en-US" sz="5000" dirty="0" smtClean="0"/>
              <a:t>｜</a:t>
            </a:r>
            <a:r>
              <a:rPr lang="en-US" altLang="ko-KR" sz="5000" dirty="0" smtClean="0"/>
              <a:t>2.3.5.2. </a:t>
            </a:r>
            <a:r>
              <a:rPr lang="ko-KR" altLang="en-US" sz="5000" dirty="0" err="1" smtClean="0"/>
              <a:t>삼망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三妄</a:t>
            </a:r>
            <a:r>
              <a:rPr lang="en-US" altLang="ko-KR" sz="5000" dirty="0" smtClean="0"/>
              <a:t>) · 72 </a:t>
            </a:r>
            <a:r>
              <a:rPr lang="ko-KR" altLang="en-US" sz="5000" dirty="0" smtClean="0"/>
              <a:t>｜</a:t>
            </a:r>
            <a:r>
              <a:rPr lang="en-US" altLang="ko-KR" sz="5000" dirty="0" smtClean="0"/>
              <a:t>2.3.5.3. </a:t>
            </a:r>
            <a:r>
              <a:rPr lang="ko-KR" altLang="en-US" sz="5000" dirty="0" smtClean="0"/>
              <a:t>삼도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三途</a:t>
            </a:r>
            <a:r>
              <a:rPr lang="en-US" altLang="ko-KR" sz="5000" dirty="0" smtClean="0"/>
              <a:t>) · 80 </a:t>
            </a:r>
            <a:br>
              <a:rPr lang="en-US" altLang="ko-KR" sz="5000" dirty="0" smtClean="0"/>
            </a:br>
            <a:r>
              <a:rPr lang="en-US" altLang="ko-KR" sz="5000" dirty="0" smtClean="0"/>
              <a:t>2.4. </a:t>
            </a:r>
            <a:r>
              <a:rPr lang="ko-KR" altLang="en-US" sz="5000" dirty="0" smtClean="0"/>
              <a:t>삼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三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과 일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一</a:t>
            </a:r>
            <a:r>
              <a:rPr lang="en-US" altLang="ko-KR" sz="5000" dirty="0" smtClean="0"/>
              <a:t>) ·91 </a:t>
            </a:r>
            <a:br>
              <a:rPr lang="en-US" altLang="ko-KR" sz="5000" dirty="0" smtClean="0"/>
            </a:br>
            <a:r>
              <a:rPr lang="en-US" altLang="ko-KR" sz="5000" dirty="0" smtClean="0"/>
              <a:t>2.4.1. </a:t>
            </a:r>
            <a:r>
              <a:rPr lang="ko-KR" altLang="en-US" sz="5000" dirty="0" smtClean="0"/>
              <a:t>삼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三</a:t>
            </a:r>
            <a:r>
              <a:rPr lang="en-US" altLang="ko-KR" sz="5000" dirty="0" smtClean="0"/>
              <a:t>) ; </a:t>
            </a:r>
            <a:r>
              <a:rPr lang="ko-KR" altLang="en-US" sz="5000" dirty="0" smtClean="0"/>
              <a:t>천지인 </a:t>
            </a:r>
            <a:r>
              <a:rPr lang="en-US" altLang="ko-KR" sz="5000" dirty="0" smtClean="0"/>
              <a:t>· 91 </a:t>
            </a:r>
            <a:br>
              <a:rPr lang="en-US" altLang="ko-KR" sz="5000" dirty="0" smtClean="0"/>
            </a:br>
            <a:r>
              <a:rPr lang="en-US" altLang="ko-KR" sz="5000" dirty="0" smtClean="0"/>
              <a:t>2.4.2. </a:t>
            </a:r>
            <a:r>
              <a:rPr lang="ko-KR" altLang="en-US" sz="5000" dirty="0" smtClean="0"/>
              <a:t>일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一</a:t>
            </a:r>
            <a:r>
              <a:rPr lang="en-US" altLang="ko-KR" sz="5000" dirty="0" smtClean="0"/>
              <a:t>) ; </a:t>
            </a:r>
            <a:r>
              <a:rPr lang="ko-KR" altLang="en-US" sz="5000" dirty="0" smtClean="0"/>
              <a:t>개일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個一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과 전일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全一</a:t>
            </a:r>
            <a:r>
              <a:rPr lang="en-US" altLang="ko-KR" sz="5000" dirty="0" smtClean="0"/>
              <a:t>) · 99 </a:t>
            </a:r>
            <a:br>
              <a:rPr lang="en-US" altLang="ko-KR" sz="5000" dirty="0" smtClean="0"/>
            </a:br>
            <a:r>
              <a:rPr lang="en-US" altLang="ko-KR" sz="5000" dirty="0" smtClean="0"/>
              <a:t>2.4.3. </a:t>
            </a:r>
            <a:r>
              <a:rPr lang="ko-KR" altLang="en-US" sz="5000" dirty="0" smtClean="0"/>
              <a:t>삼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三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과 일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一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의 관계 </a:t>
            </a:r>
            <a:r>
              <a:rPr lang="en-US" altLang="ko-KR" sz="5000" dirty="0" smtClean="0"/>
              <a:t>; </a:t>
            </a:r>
            <a:r>
              <a:rPr lang="ko-KR" altLang="en-US" sz="5000" dirty="0" err="1" smtClean="0"/>
              <a:t>체용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體用</a:t>
            </a:r>
            <a:r>
              <a:rPr lang="en-US" altLang="ko-KR" sz="5000" dirty="0" smtClean="0"/>
              <a:t>) · 102 </a:t>
            </a:r>
            <a:br>
              <a:rPr lang="en-US" altLang="ko-KR" sz="5000" dirty="0" smtClean="0"/>
            </a:br>
            <a:r>
              <a:rPr lang="en-US" altLang="ko-KR" sz="5000" dirty="0" smtClean="0"/>
              <a:t>2.4.4. </a:t>
            </a:r>
            <a:r>
              <a:rPr lang="ko-KR" altLang="en-US" sz="5000" dirty="0" smtClean="0"/>
              <a:t>삼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三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과 일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一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의 관계 </a:t>
            </a:r>
            <a:r>
              <a:rPr lang="en-US" altLang="ko-KR" sz="5000" dirty="0" smtClean="0"/>
              <a:t>; </a:t>
            </a:r>
            <a:r>
              <a:rPr lang="ko-KR" altLang="en-US" sz="5000" dirty="0" err="1" smtClean="0"/>
              <a:t>현묘지도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106 </a:t>
            </a:r>
            <a:br>
              <a:rPr lang="en-US" altLang="ko-KR" sz="5000" dirty="0" smtClean="0"/>
            </a:br>
            <a:r>
              <a:rPr lang="en-US" altLang="ko-KR" sz="5000" dirty="0" smtClean="0"/>
              <a:t>2.5. </a:t>
            </a:r>
            <a:r>
              <a:rPr lang="ko-KR" altLang="en-US" sz="5000" dirty="0" smtClean="0"/>
              <a:t>기의 개념에 대한 고찰 </a:t>
            </a:r>
            <a:r>
              <a:rPr lang="en-US" altLang="ko-KR" sz="5000" dirty="0" smtClean="0"/>
              <a:t>· 113 </a:t>
            </a:r>
            <a:br>
              <a:rPr lang="en-US" altLang="ko-KR" sz="5000" dirty="0" smtClean="0"/>
            </a:br>
            <a:r>
              <a:rPr lang="en-US" altLang="ko-KR" sz="5000" dirty="0" smtClean="0"/>
              <a:t>2.5.1. </a:t>
            </a:r>
            <a:r>
              <a:rPr lang="ko-KR" altLang="en-US" sz="5000" dirty="0" smtClean="0"/>
              <a:t>일기와 기 </a:t>
            </a:r>
            <a:r>
              <a:rPr lang="en-US" altLang="ko-KR" sz="5000" dirty="0" smtClean="0"/>
              <a:t>· 113 </a:t>
            </a:r>
            <a:br>
              <a:rPr lang="en-US" altLang="ko-KR" sz="5000" dirty="0" smtClean="0"/>
            </a:br>
            <a:r>
              <a:rPr lang="en-US" altLang="ko-KR" sz="5000" dirty="0" smtClean="0"/>
              <a:t>2.5.2. </a:t>
            </a:r>
            <a:r>
              <a:rPr lang="ko-KR" altLang="en-US" sz="5000" dirty="0" smtClean="0"/>
              <a:t>허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조</a:t>
            </a:r>
            <a:r>
              <a:rPr lang="en-US" altLang="ko-KR" sz="5000" dirty="0" smtClean="0"/>
              <a:t>, </a:t>
            </a:r>
            <a:r>
              <a:rPr lang="ko-KR" altLang="en-US" sz="5000" dirty="0" err="1" smtClean="0"/>
              <a:t>허조동체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120 </a:t>
            </a:r>
            <a:br>
              <a:rPr lang="en-US" altLang="ko-KR" sz="5000" dirty="0" smtClean="0"/>
            </a:br>
            <a:r>
              <a:rPr lang="en-US" altLang="ko-KR" sz="5000" dirty="0" smtClean="0"/>
              <a:t>2.5.3. </a:t>
            </a:r>
            <a:r>
              <a:rPr lang="ko-KR" altLang="en-US" sz="5000" dirty="0" smtClean="0"/>
              <a:t>이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기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기 </a:t>
            </a:r>
            <a:r>
              <a:rPr lang="en-US" altLang="ko-KR" sz="5000" dirty="0" smtClean="0"/>
              <a:t>· 127 </a:t>
            </a:r>
            <a:br>
              <a:rPr lang="en-US" altLang="ko-KR" sz="5000" dirty="0" smtClean="0"/>
            </a:br>
            <a:r>
              <a:rPr lang="en-US" altLang="ko-KR" sz="5000" dirty="0" smtClean="0"/>
              <a:t>2.5.4. </a:t>
            </a:r>
            <a:r>
              <a:rPr lang="ko-KR" altLang="en-US" sz="5000" dirty="0" smtClean="0"/>
              <a:t>존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재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유 </a:t>
            </a:r>
            <a:r>
              <a:rPr lang="en-US" altLang="ko-KR" sz="5000" dirty="0" smtClean="0"/>
              <a:t>· 132 </a:t>
            </a:r>
            <a:br>
              <a:rPr lang="en-US" altLang="ko-KR" sz="5000" dirty="0" smtClean="0"/>
            </a:br>
            <a:r>
              <a:rPr lang="en-US" altLang="ko-KR" sz="5000" dirty="0" smtClean="0"/>
              <a:t>2.5.5. </a:t>
            </a:r>
            <a:r>
              <a:rPr lang="ko-KR" altLang="en-US" sz="5000" dirty="0" smtClean="0"/>
              <a:t>정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기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신 </a:t>
            </a:r>
            <a:r>
              <a:rPr lang="en-US" altLang="ko-KR" sz="5000" dirty="0" smtClean="0"/>
              <a:t>· 133 </a:t>
            </a:r>
            <a:br>
              <a:rPr lang="en-US" altLang="ko-KR" sz="5000" dirty="0" smtClean="0"/>
            </a:br>
            <a:r>
              <a:rPr lang="en-US" altLang="ko-KR" sz="5000" dirty="0" smtClean="0"/>
              <a:t>2.5.6. </a:t>
            </a:r>
            <a:r>
              <a:rPr lang="ko-KR" altLang="en-US" sz="5000" dirty="0" err="1" smtClean="0"/>
              <a:t>삼신오제설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137 </a:t>
            </a:r>
            <a:br>
              <a:rPr lang="en-US" altLang="ko-KR" sz="5000" dirty="0" smtClean="0"/>
            </a:br>
            <a:r>
              <a:rPr lang="en-US" altLang="ko-KR" sz="5000" dirty="0" smtClean="0"/>
              <a:t>2.5.7. </a:t>
            </a:r>
            <a:r>
              <a:rPr lang="ko-KR" altLang="en-US" sz="5000" dirty="0" err="1" smtClean="0"/>
              <a:t>천부경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139 </a:t>
            </a:r>
            <a:br>
              <a:rPr lang="en-US" altLang="ko-KR" sz="5000" dirty="0" smtClean="0"/>
            </a:br>
            <a:r>
              <a:rPr lang="en-US" altLang="ko-KR" sz="5000" dirty="0" smtClean="0"/>
              <a:t>2.6. </a:t>
            </a:r>
            <a:r>
              <a:rPr lang="ko-KR" altLang="en-US" sz="5000" dirty="0" smtClean="0"/>
              <a:t>맺음말 </a:t>
            </a:r>
            <a:r>
              <a:rPr lang="en-US" altLang="ko-KR" sz="5000" dirty="0" smtClean="0"/>
              <a:t>· 146 </a:t>
            </a:r>
            <a:br>
              <a:rPr lang="en-US" altLang="ko-KR" sz="5000" dirty="0" smtClean="0"/>
            </a:br>
            <a:r>
              <a:rPr lang="en-US" altLang="ko-KR" sz="5000" dirty="0" smtClean="0"/>
              <a:t>2.6.1. </a:t>
            </a:r>
            <a:r>
              <a:rPr lang="ko-KR" altLang="en-US" sz="5000" dirty="0" err="1" smtClean="0"/>
              <a:t>이기동체론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146 </a:t>
            </a:r>
            <a:br>
              <a:rPr lang="en-US" altLang="ko-KR" sz="5000" dirty="0" smtClean="0"/>
            </a:br>
            <a:r>
              <a:rPr lang="en-US" altLang="ko-KR" sz="5000" dirty="0" smtClean="0"/>
              <a:t>2.6.2. </a:t>
            </a:r>
            <a:r>
              <a:rPr lang="ko-KR" altLang="en-US" sz="5000" dirty="0" err="1" smtClean="0"/>
              <a:t>천부중일의</a:t>
            </a:r>
            <a:r>
              <a:rPr lang="ko-KR" altLang="en-US" sz="5000" dirty="0" smtClean="0"/>
              <a:t> 이상 </a:t>
            </a:r>
            <a:r>
              <a:rPr lang="en-US" altLang="ko-KR" sz="5000" dirty="0" smtClean="0"/>
              <a:t>· 151 </a:t>
            </a:r>
            <a:br>
              <a:rPr lang="en-US" altLang="ko-KR" sz="5000" dirty="0" smtClean="0"/>
            </a:br>
            <a:r>
              <a:rPr lang="en-US" altLang="ko-KR" sz="5000" dirty="0" smtClean="0"/>
              <a:t>2.6.3. </a:t>
            </a:r>
            <a:r>
              <a:rPr lang="ko-KR" altLang="en-US" sz="5000" dirty="0" smtClean="0"/>
              <a:t>신선도 </a:t>
            </a:r>
            <a:r>
              <a:rPr lang="en-US" altLang="ko-KR" sz="5000" dirty="0" smtClean="0"/>
              <a:t>· 159 </a:t>
            </a:r>
            <a:br>
              <a:rPr lang="en-US" altLang="ko-KR" sz="5000" dirty="0" smtClean="0"/>
            </a:br>
            <a:r>
              <a:rPr lang="en-US" altLang="ko-KR" sz="5000" dirty="0" smtClean="0"/>
              <a:t>2.6.4. </a:t>
            </a:r>
            <a:r>
              <a:rPr lang="ko-KR" altLang="en-US" sz="5000" dirty="0" smtClean="0"/>
              <a:t>기의 개념에 대한 요약 </a:t>
            </a:r>
            <a:r>
              <a:rPr lang="en-US" altLang="ko-KR" sz="5000" dirty="0" smtClean="0"/>
              <a:t>· 165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3</a:t>
            </a:r>
            <a:r>
              <a:rPr lang="ko-KR" altLang="en-US" sz="5000" dirty="0" smtClean="0"/>
              <a:t>장 동양사상의 기 </a:t>
            </a:r>
            <a:br>
              <a:rPr lang="ko-KR" altLang="en-US" sz="5000" dirty="0" smtClean="0"/>
            </a:br>
            <a:r>
              <a:rPr lang="en-US" altLang="ko-KR" sz="5000" dirty="0" smtClean="0"/>
              <a:t>3.1. </a:t>
            </a:r>
            <a:r>
              <a:rPr lang="ko-KR" altLang="en-US" sz="5000" dirty="0" smtClean="0"/>
              <a:t>머리말 </a:t>
            </a:r>
            <a:r>
              <a:rPr lang="en-US" altLang="ko-KR" sz="5000" dirty="0" smtClean="0"/>
              <a:t>· 170 </a:t>
            </a:r>
            <a:br>
              <a:rPr lang="en-US" altLang="ko-KR" sz="5000" dirty="0" smtClean="0"/>
            </a:br>
            <a:r>
              <a:rPr lang="en-US" altLang="ko-KR" sz="5000" dirty="0" smtClean="0"/>
              <a:t>3.2. </a:t>
            </a:r>
            <a:r>
              <a:rPr lang="ko-KR" altLang="en-US" sz="5000" dirty="0" smtClean="0"/>
              <a:t>기 개념의 전개와 음양오행 </a:t>
            </a:r>
            <a:r>
              <a:rPr lang="en-US" altLang="ko-KR" sz="5000" dirty="0" smtClean="0"/>
              <a:t>· 172 </a:t>
            </a:r>
            <a:br>
              <a:rPr lang="en-US" altLang="ko-KR" sz="5000" dirty="0" smtClean="0"/>
            </a:br>
            <a:r>
              <a:rPr lang="en-US" altLang="ko-KR" sz="5000" dirty="0" smtClean="0"/>
              <a:t>3.3. </a:t>
            </a:r>
            <a:r>
              <a:rPr lang="ko-KR" altLang="en-US" sz="5000" dirty="0" smtClean="0"/>
              <a:t>유가의 기 </a:t>
            </a:r>
            <a:r>
              <a:rPr lang="en-US" altLang="ko-KR" sz="5000" dirty="0" smtClean="0"/>
              <a:t>· 178 </a:t>
            </a:r>
            <a:br>
              <a:rPr lang="en-US" altLang="ko-KR" sz="5000" dirty="0" smtClean="0"/>
            </a:br>
            <a:r>
              <a:rPr lang="en-US" altLang="ko-KR" sz="5000" dirty="0" smtClean="0"/>
              <a:t>3.4. </a:t>
            </a:r>
            <a:r>
              <a:rPr lang="ko-KR" altLang="en-US" sz="5000" dirty="0" smtClean="0"/>
              <a:t>도가의 기 </a:t>
            </a:r>
            <a:r>
              <a:rPr lang="en-US" altLang="ko-KR" sz="5000" dirty="0" smtClean="0"/>
              <a:t>· 182 </a:t>
            </a:r>
            <a:br>
              <a:rPr lang="en-US" altLang="ko-KR" sz="5000" dirty="0" smtClean="0"/>
            </a:br>
            <a:r>
              <a:rPr lang="en-US" altLang="ko-KR" sz="5000" dirty="0" smtClean="0"/>
              <a:t>3.5. </a:t>
            </a:r>
            <a:r>
              <a:rPr lang="ko-KR" altLang="en-US" sz="5000" dirty="0" smtClean="0"/>
              <a:t>도교의 기 </a:t>
            </a:r>
            <a:r>
              <a:rPr lang="en-US" altLang="ko-KR" sz="5000" dirty="0" smtClean="0"/>
              <a:t>· 190 </a:t>
            </a:r>
            <a:br>
              <a:rPr lang="en-US" altLang="ko-KR" sz="5000" dirty="0" smtClean="0"/>
            </a:br>
            <a:r>
              <a:rPr lang="en-US" altLang="ko-KR" sz="5000" dirty="0" smtClean="0"/>
              <a:t>3.6. </a:t>
            </a:r>
            <a:r>
              <a:rPr lang="ko-KR" altLang="en-US" sz="5000" dirty="0" smtClean="0"/>
              <a:t>이기론과 성리학 </a:t>
            </a:r>
            <a:r>
              <a:rPr lang="en-US" altLang="ko-KR" sz="5000" dirty="0" smtClean="0"/>
              <a:t>· 194 </a:t>
            </a:r>
            <a:br>
              <a:rPr lang="en-US" altLang="ko-KR" sz="5000" dirty="0" smtClean="0"/>
            </a:br>
            <a:r>
              <a:rPr lang="en-US" altLang="ko-KR" sz="5000" dirty="0" smtClean="0"/>
              <a:t>3.7. </a:t>
            </a:r>
            <a:r>
              <a:rPr lang="ko-KR" altLang="en-US" sz="5000" dirty="0" smtClean="0"/>
              <a:t>한의학의 기 </a:t>
            </a:r>
            <a:r>
              <a:rPr lang="en-US" altLang="ko-KR" sz="5000" dirty="0" smtClean="0"/>
              <a:t>· 202 </a:t>
            </a:r>
            <a:br>
              <a:rPr lang="en-US" altLang="ko-KR" sz="5000" dirty="0" smtClean="0"/>
            </a:br>
            <a:r>
              <a:rPr lang="en-US" altLang="ko-KR" sz="5000" dirty="0" smtClean="0"/>
              <a:t>3.7.1. </a:t>
            </a:r>
            <a:r>
              <a:rPr lang="ko-KR" altLang="en-US" sz="5000" dirty="0" err="1" smtClean="0"/>
              <a:t>황제내경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203 </a:t>
            </a:r>
            <a:br>
              <a:rPr lang="en-US" altLang="ko-KR" sz="5000" dirty="0" smtClean="0"/>
            </a:br>
            <a:r>
              <a:rPr lang="en-US" altLang="ko-KR" sz="5000" dirty="0" smtClean="0"/>
              <a:t>3.7.2. </a:t>
            </a:r>
            <a:r>
              <a:rPr lang="ko-KR" altLang="en-US" sz="5000" dirty="0" smtClean="0"/>
              <a:t>정 </a:t>
            </a:r>
            <a:r>
              <a:rPr lang="en-US" altLang="ko-KR" sz="5000" dirty="0" smtClean="0"/>
              <a:t>· 204 </a:t>
            </a:r>
            <a:br>
              <a:rPr lang="en-US" altLang="ko-KR" sz="5000" dirty="0" smtClean="0"/>
            </a:br>
            <a:r>
              <a:rPr lang="en-US" altLang="ko-KR" sz="5000" dirty="0" smtClean="0"/>
              <a:t>3.7.3. </a:t>
            </a:r>
            <a:r>
              <a:rPr lang="ko-KR" altLang="en-US" sz="5000" dirty="0" smtClean="0"/>
              <a:t>기 </a:t>
            </a:r>
            <a:r>
              <a:rPr lang="en-US" altLang="ko-KR" sz="5000" dirty="0" smtClean="0"/>
              <a:t>· 206 </a:t>
            </a:r>
            <a:br>
              <a:rPr lang="en-US" altLang="ko-KR" sz="5000" dirty="0" smtClean="0"/>
            </a:br>
            <a:r>
              <a:rPr lang="en-US" altLang="ko-KR" sz="5000" dirty="0" smtClean="0"/>
              <a:t>3.7.4. </a:t>
            </a:r>
            <a:r>
              <a:rPr lang="ko-KR" altLang="en-US" sz="5000" dirty="0" smtClean="0"/>
              <a:t>신 </a:t>
            </a:r>
            <a:r>
              <a:rPr lang="en-US" altLang="ko-KR" sz="5000" dirty="0" smtClean="0"/>
              <a:t>· 208 </a:t>
            </a:r>
            <a:br>
              <a:rPr lang="en-US" altLang="ko-KR" sz="5000" dirty="0" smtClean="0"/>
            </a:br>
            <a:r>
              <a:rPr lang="en-US" altLang="ko-KR" sz="5000" dirty="0" smtClean="0"/>
              <a:t>3.7.5. </a:t>
            </a:r>
            <a:r>
              <a:rPr lang="ko-KR" altLang="en-US" sz="5000" dirty="0" smtClean="0"/>
              <a:t>장부론 </a:t>
            </a:r>
            <a:r>
              <a:rPr lang="en-US" altLang="ko-KR" sz="5000" dirty="0" smtClean="0"/>
              <a:t>· 210 </a:t>
            </a:r>
            <a:br>
              <a:rPr lang="en-US" altLang="ko-KR" sz="5000" dirty="0" smtClean="0"/>
            </a:br>
            <a:r>
              <a:rPr lang="en-US" altLang="ko-KR" sz="5000" dirty="0" smtClean="0"/>
              <a:t>3.7.6. </a:t>
            </a:r>
            <a:r>
              <a:rPr lang="ko-KR" altLang="en-US" sz="5000" dirty="0" smtClean="0"/>
              <a:t>동의보감의 기 </a:t>
            </a:r>
            <a:r>
              <a:rPr lang="en-US" altLang="ko-KR" sz="5000" dirty="0" smtClean="0"/>
              <a:t>· 212 </a:t>
            </a:r>
            <a:br>
              <a:rPr lang="en-US" altLang="ko-KR" sz="5000" dirty="0" smtClean="0"/>
            </a:br>
            <a:r>
              <a:rPr lang="en-US" altLang="ko-KR" sz="5000" dirty="0" smtClean="0"/>
              <a:t>3.8. </a:t>
            </a:r>
            <a:r>
              <a:rPr lang="ko-KR" altLang="en-US" sz="5000" dirty="0" smtClean="0"/>
              <a:t>조선 성리학의 기 </a:t>
            </a:r>
            <a:r>
              <a:rPr lang="en-US" altLang="ko-KR" sz="5000" dirty="0" smtClean="0"/>
              <a:t>· 215 </a:t>
            </a:r>
            <a:br>
              <a:rPr lang="en-US" altLang="ko-KR" sz="5000" dirty="0" smtClean="0"/>
            </a:br>
            <a:r>
              <a:rPr lang="en-US" altLang="ko-KR" sz="5000" dirty="0" smtClean="0"/>
              <a:t>3.8.1. </a:t>
            </a:r>
            <a:r>
              <a:rPr lang="ko-KR" altLang="en-US" sz="5000" dirty="0" smtClean="0"/>
              <a:t>성리학의 도입과 발전 </a:t>
            </a:r>
            <a:r>
              <a:rPr lang="en-US" altLang="ko-KR" sz="5000" dirty="0" smtClean="0"/>
              <a:t>· 216 </a:t>
            </a:r>
            <a:br>
              <a:rPr lang="en-US" altLang="ko-KR" sz="5000" dirty="0" smtClean="0"/>
            </a:br>
            <a:r>
              <a:rPr lang="en-US" altLang="ko-KR" sz="5000" dirty="0" smtClean="0"/>
              <a:t>3.8.2. </a:t>
            </a:r>
            <a:r>
              <a:rPr lang="ko-KR" altLang="en-US" sz="5000" dirty="0" smtClean="0"/>
              <a:t>이황과 </a:t>
            </a:r>
            <a:r>
              <a:rPr lang="ko-KR" altLang="en-US" sz="5000" dirty="0" err="1" smtClean="0"/>
              <a:t>이기이원론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218 </a:t>
            </a:r>
            <a:br>
              <a:rPr lang="en-US" altLang="ko-KR" sz="5000" dirty="0" smtClean="0"/>
            </a:br>
            <a:r>
              <a:rPr lang="en-US" altLang="ko-KR" sz="5000" dirty="0" smtClean="0"/>
              <a:t>3.8.3. </a:t>
            </a:r>
            <a:r>
              <a:rPr lang="ko-KR" altLang="en-US" sz="5000" dirty="0" smtClean="0"/>
              <a:t>이이와 </a:t>
            </a:r>
            <a:r>
              <a:rPr lang="ko-KR" altLang="en-US" sz="5000" dirty="0" err="1" smtClean="0"/>
              <a:t>이기일원론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220 </a:t>
            </a:r>
            <a:br>
              <a:rPr lang="en-US" altLang="ko-KR" sz="5000" dirty="0" smtClean="0"/>
            </a:br>
            <a:r>
              <a:rPr lang="en-US" altLang="ko-KR" sz="5000" dirty="0" smtClean="0"/>
              <a:t>3.8.4. </a:t>
            </a:r>
            <a:r>
              <a:rPr lang="ko-KR" altLang="en-US" sz="5000" dirty="0" err="1" smtClean="0"/>
              <a:t>인물성동론과</a:t>
            </a:r>
            <a:r>
              <a:rPr lang="ko-KR" altLang="en-US" sz="5000" dirty="0" smtClean="0"/>
              <a:t> </a:t>
            </a:r>
            <a:r>
              <a:rPr lang="ko-KR" altLang="en-US" sz="5000" dirty="0" err="1" smtClean="0"/>
              <a:t>인물성이론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227 </a:t>
            </a:r>
            <a:br>
              <a:rPr lang="en-US" altLang="ko-KR" sz="5000" dirty="0" smtClean="0"/>
            </a:br>
            <a:r>
              <a:rPr lang="en-US" altLang="ko-KR" sz="5000" dirty="0" smtClean="0"/>
              <a:t>3.9. </a:t>
            </a:r>
            <a:r>
              <a:rPr lang="ko-KR" altLang="en-US" sz="5000" dirty="0" smtClean="0"/>
              <a:t>조선 후기의 기학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氣學</a:t>
            </a:r>
            <a:r>
              <a:rPr lang="en-US" altLang="ko-KR" sz="5000" dirty="0" smtClean="0"/>
              <a:t>) · 230 </a:t>
            </a:r>
            <a:br>
              <a:rPr lang="en-US" altLang="ko-KR" sz="5000" dirty="0" smtClean="0"/>
            </a:br>
            <a:r>
              <a:rPr lang="en-US" altLang="ko-KR" sz="5000" dirty="0" smtClean="0"/>
              <a:t>3.10. </a:t>
            </a:r>
            <a:r>
              <a:rPr lang="ko-KR" altLang="en-US" sz="5000" dirty="0" smtClean="0"/>
              <a:t>맺음말 </a:t>
            </a:r>
            <a:r>
              <a:rPr lang="en-US" altLang="ko-KR" sz="5000" dirty="0" smtClean="0"/>
              <a:t>· 233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4</a:t>
            </a:r>
            <a:r>
              <a:rPr lang="ko-KR" altLang="en-US" sz="5000" dirty="0" smtClean="0"/>
              <a:t>장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대한 연구의 역사와 현황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중국 </a:t>
            </a:r>
            <a:r>
              <a:rPr lang="en-US" altLang="ko-KR" sz="5000" dirty="0" smtClean="0"/>
              <a:t>· 237 </a:t>
            </a:r>
            <a:br>
              <a:rPr lang="en-US" altLang="ko-KR" sz="5000" dirty="0" smtClean="0"/>
            </a:br>
            <a:r>
              <a:rPr lang="en-US" altLang="ko-KR" sz="5000" dirty="0" smtClean="0"/>
              <a:t>4.1. </a:t>
            </a:r>
            <a:r>
              <a:rPr lang="ko-KR" altLang="en-US" sz="5000" dirty="0" smtClean="0"/>
              <a:t>역사적 배경 </a:t>
            </a:r>
            <a:r>
              <a:rPr lang="en-US" altLang="ko-KR" sz="5000" dirty="0" smtClean="0"/>
              <a:t>· 240 </a:t>
            </a:r>
            <a:br>
              <a:rPr lang="en-US" altLang="ko-KR" sz="5000" dirty="0" smtClean="0"/>
            </a:br>
            <a:r>
              <a:rPr lang="en-US" altLang="ko-KR" sz="5000" dirty="0" smtClean="0"/>
              <a:t>4.2. </a:t>
            </a:r>
            <a:r>
              <a:rPr lang="ko-KR" altLang="en-US" sz="5000" dirty="0" smtClean="0"/>
              <a:t>기공과학의 발전과정 </a:t>
            </a:r>
            <a:r>
              <a:rPr lang="en-US" altLang="ko-KR" sz="5000" dirty="0" smtClean="0"/>
              <a:t>· 241 </a:t>
            </a:r>
            <a:br>
              <a:rPr lang="en-US" altLang="ko-KR" sz="5000" dirty="0" smtClean="0"/>
            </a:br>
            <a:r>
              <a:rPr lang="en-US" altLang="ko-KR" sz="5000" dirty="0" smtClean="0"/>
              <a:t>4.3. </a:t>
            </a:r>
            <a:r>
              <a:rPr lang="ko-KR" altLang="en-US" sz="5000" dirty="0" smtClean="0"/>
              <a:t>인체과학의 발전과정 </a:t>
            </a:r>
            <a:r>
              <a:rPr lang="en-US" altLang="ko-KR" sz="5000" dirty="0" smtClean="0"/>
              <a:t>· 247 </a:t>
            </a:r>
            <a:br>
              <a:rPr lang="en-US" altLang="ko-KR" sz="5000" dirty="0" smtClean="0"/>
            </a:br>
            <a:r>
              <a:rPr lang="en-US" altLang="ko-KR" sz="5000" dirty="0" smtClean="0"/>
              <a:t>4.4. </a:t>
            </a:r>
            <a:r>
              <a:rPr lang="ko-KR" altLang="en-US" sz="5000" dirty="0" smtClean="0"/>
              <a:t>기의 과학적 측정과 초기 연구결과 </a:t>
            </a:r>
            <a:r>
              <a:rPr lang="en-US" altLang="ko-KR" sz="5000" dirty="0" smtClean="0"/>
              <a:t>· 254 </a:t>
            </a:r>
            <a:br>
              <a:rPr lang="en-US" altLang="ko-KR" sz="5000" dirty="0" smtClean="0"/>
            </a:br>
            <a:r>
              <a:rPr lang="en-US" altLang="ko-KR" sz="5000" dirty="0" smtClean="0"/>
              <a:t>4.5. </a:t>
            </a:r>
            <a:r>
              <a:rPr lang="ko-KR" altLang="en-US" sz="5000" dirty="0" err="1" smtClean="0"/>
              <a:t>루</a:t>
            </a:r>
            <a:r>
              <a:rPr lang="ko-KR" altLang="en-US" sz="5000" dirty="0" smtClean="0"/>
              <a:t> 주인</a:t>
            </a:r>
            <a:r>
              <a:rPr lang="en-US" altLang="ko-KR" sz="5000" dirty="0" smtClean="0"/>
              <a:t>(Lu </a:t>
            </a:r>
            <a:r>
              <a:rPr lang="en-US" altLang="ko-KR" sz="5000" dirty="0" err="1" smtClean="0"/>
              <a:t>Zuyin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의 초기 연구 </a:t>
            </a:r>
            <a:r>
              <a:rPr lang="en-US" altLang="ko-KR" sz="5000" dirty="0" smtClean="0"/>
              <a:t>· 264 </a:t>
            </a:r>
            <a:br>
              <a:rPr lang="en-US" altLang="ko-KR" sz="5000" dirty="0" smtClean="0"/>
            </a:br>
            <a:r>
              <a:rPr lang="en-US" altLang="ko-KR" sz="5000" dirty="0" smtClean="0"/>
              <a:t>4.6. </a:t>
            </a:r>
            <a:r>
              <a:rPr lang="ko-KR" altLang="en-US" sz="5000" dirty="0" err="1" smtClean="0"/>
              <a:t>루</a:t>
            </a:r>
            <a:r>
              <a:rPr lang="en-US" altLang="ko-KR" sz="5000" dirty="0" smtClean="0"/>
              <a:t>(Lu)</a:t>
            </a:r>
            <a:r>
              <a:rPr lang="ko-KR" altLang="en-US" sz="5000" dirty="0" smtClean="0"/>
              <a:t>와 얜</a:t>
            </a:r>
            <a:r>
              <a:rPr lang="en-US" altLang="ko-KR" sz="5000" dirty="0" smtClean="0"/>
              <a:t>(Yan)</a:t>
            </a:r>
            <a:r>
              <a:rPr lang="ko-KR" altLang="en-US" sz="5000" dirty="0" smtClean="0"/>
              <a:t>의 공동연구 </a:t>
            </a:r>
            <a:r>
              <a:rPr lang="en-US" altLang="ko-KR" sz="5000" dirty="0" smtClean="0"/>
              <a:t>· 268 </a:t>
            </a:r>
            <a:br>
              <a:rPr lang="en-US" altLang="ko-KR" sz="5000" dirty="0" smtClean="0"/>
            </a:br>
            <a:r>
              <a:rPr lang="en-US" altLang="ko-KR" sz="5000" dirty="0" smtClean="0"/>
              <a:t>4.6.1. </a:t>
            </a:r>
            <a:r>
              <a:rPr lang="ko-KR" altLang="en-US" sz="5000" dirty="0" smtClean="0"/>
              <a:t>기의 물리적 작용 </a:t>
            </a:r>
            <a:r>
              <a:rPr lang="en-US" altLang="ko-KR" sz="5000" dirty="0" smtClean="0"/>
              <a:t>· 269 </a:t>
            </a:r>
            <a:br>
              <a:rPr lang="en-US" altLang="ko-KR" sz="5000" dirty="0" smtClean="0"/>
            </a:br>
            <a:r>
              <a:rPr lang="en-US" altLang="ko-KR" sz="5000" dirty="0" smtClean="0"/>
              <a:t>4.6.1.1. </a:t>
            </a:r>
            <a:r>
              <a:rPr lang="ko-KR" altLang="en-US" sz="5000" dirty="0" smtClean="0"/>
              <a:t>레이저 액정 </a:t>
            </a:r>
            <a:r>
              <a:rPr lang="ko-KR" altLang="en-US" sz="5000" dirty="0" err="1" smtClean="0"/>
              <a:t>편광면</a:t>
            </a:r>
            <a:r>
              <a:rPr lang="ko-KR" altLang="en-US" sz="5000" dirty="0" smtClean="0"/>
              <a:t> 방향 회전 실험 </a:t>
            </a:r>
            <a:r>
              <a:rPr lang="en-US" altLang="ko-KR" sz="5000" dirty="0" smtClean="0"/>
              <a:t>· 270 </a:t>
            </a:r>
            <a:br>
              <a:rPr lang="en-US" altLang="ko-KR" sz="5000" dirty="0" smtClean="0"/>
            </a:br>
            <a:r>
              <a:rPr lang="en-US" altLang="ko-KR" sz="5000" dirty="0" smtClean="0"/>
              <a:t>4.6.1.2. </a:t>
            </a:r>
            <a:r>
              <a:rPr lang="ko-KR" altLang="en-US" sz="5000" dirty="0" smtClean="0"/>
              <a:t>금속 격자결함</a:t>
            </a:r>
            <a:r>
              <a:rPr lang="en-US" altLang="ko-KR" sz="5000" dirty="0" smtClean="0"/>
              <a:t>(lattice defect)</a:t>
            </a:r>
            <a:r>
              <a:rPr lang="ko-KR" altLang="en-US" sz="5000" dirty="0" smtClean="0"/>
              <a:t>의 생성 </a:t>
            </a:r>
            <a:r>
              <a:rPr lang="en-US" altLang="ko-KR" sz="5000" dirty="0" smtClean="0"/>
              <a:t>· 271 </a:t>
            </a:r>
            <a:br>
              <a:rPr lang="en-US" altLang="ko-KR" sz="5000" dirty="0" smtClean="0"/>
            </a:br>
            <a:r>
              <a:rPr lang="en-US" altLang="ko-KR" sz="5000" dirty="0" smtClean="0"/>
              <a:t>4.6.1.3. </a:t>
            </a:r>
            <a:r>
              <a:rPr lang="ko-KR" altLang="en-US" sz="5000" dirty="0" smtClean="0"/>
              <a:t>물의 구조변화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라만 분광분석 </a:t>
            </a:r>
            <a:r>
              <a:rPr lang="en-US" altLang="ko-KR" sz="5000" dirty="0" smtClean="0"/>
              <a:t>· 273 </a:t>
            </a:r>
            <a:br>
              <a:rPr lang="en-US" altLang="ko-KR" sz="5000" dirty="0" smtClean="0"/>
            </a:br>
            <a:r>
              <a:rPr lang="en-US" altLang="ko-KR" sz="5000" dirty="0" smtClean="0"/>
              <a:t>4.6.1.4. </a:t>
            </a:r>
            <a:r>
              <a:rPr lang="ko-KR" altLang="en-US" sz="5000" dirty="0" err="1" smtClean="0"/>
              <a:t>리포좀</a:t>
            </a:r>
            <a:r>
              <a:rPr lang="ko-KR" altLang="en-US" sz="5000" dirty="0" smtClean="0"/>
              <a:t> 조직변화 실험 </a:t>
            </a:r>
            <a:r>
              <a:rPr lang="en-US" altLang="ko-KR" sz="5000" dirty="0" smtClean="0"/>
              <a:t>· 276 </a:t>
            </a:r>
            <a:br>
              <a:rPr lang="en-US" altLang="ko-KR" sz="5000" dirty="0" smtClean="0"/>
            </a:br>
            <a:r>
              <a:rPr lang="en-US" altLang="ko-KR" sz="5000" dirty="0" smtClean="0"/>
              <a:t>4.6.2. </a:t>
            </a:r>
            <a:r>
              <a:rPr lang="ko-KR" altLang="en-US" sz="5000" dirty="0" smtClean="0"/>
              <a:t>기의 화학적 작용 </a:t>
            </a:r>
            <a:r>
              <a:rPr lang="en-US" altLang="ko-KR" sz="5000" dirty="0" smtClean="0"/>
              <a:t>· 277 </a:t>
            </a:r>
            <a:br>
              <a:rPr lang="en-US" altLang="ko-KR" sz="5000" dirty="0" smtClean="0"/>
            </a:br>
            <a:r>
              <a:rPr lang="en-US" altLang="ko-KR" sz="5000" dirty="0" smtClean="0"/>
              <a:t>4.6.2.1. </a:t>
            </a:r>
            <a:r>
              <a:rPr lang="ko-KR" altLang="en-US" sz="5000" dirty="0" smtClean="0"/>
              <a:t>가스 합성 </a:t>
            </a:r>
            <a:r>
              <a:rPr lang="en-US" altLang="ko-KR" sz="5000" dirty="0" smtClean="0"/>
              <a:t>· 277</a:t>
            </a:r>
            <a:r>
              <a:rPr lang="ko-KR" altLang="en-US" sz="5000" dirty="0" smtClean="0"/>
              <a:t>｜</a:t>
            </a:r>
            <a:r>
              <a:rPr lang="en-US" altLang="ko-KR" sz="5000" dirty="0" smtClean="0"/>
              <a:t>4.6.2.2. </a:t>
            </a:r>
            <a:r>
              <a:rPr lang="ko-KR" altLang="en-US" sz="5000" dirty="0" smtClean="0"/>
              <a:t>화학반응 </a:t>
            </a:r>
            <a:r>
              <a:rPr lang="en-US" altLang="ko-KR" sz="5000" dirty="0" smtClean="0"/>
              <a:t>· 279</a:t>
            </a:r>
            <a:r>
              <a:rPr lang="ko-KR" altLang="en-US" sz="5000" dirty="0" smtClean="0"/>
              <a:t>｜</a:t>
            </a:r>
            <a:r>
              <a:rPr lang="en-US" altLang="ko-KR" sz="5000" dirty="0" smtClean="0"/>
              <a:t>4.6.2.3. </a:t>
            </a:r>
            <a:r>
              <a:rPr lang="ko-KR" altLang="en-US" sz="5000" dirty="0" smtClean="0"/>
              <a:t>향기 분석 </a:t>
            </a:r>
            <a:r>
              <a:rPr lang="en-US" altLang="ko-KR" sz="5000" dirty="0" smtClean="0"/>
              <a:t>· 281 </a:t>
            </a:r>
            <a:br>
              <a:rPr lang="en-US" altLang="ko-KR" sz="5000" dirty="0" smtClean="0"/>
            </a:br>
            <a:r>
              <a:rPr lang="en-US" altLang="ko-KR" sz="5000" dirty="0" smtClean="0"/>
              <a:t>4.6.3. </a:t>
            </a:r>
            <a:r>
              <a:rPr lang="ko-KR" altLang="en-US" sz="5000" dirty="0" smtClean="0"/>
              <a:t>기의 생물학적 작용 </a:t>
            </a:r>
            <a:r>
              <a:rPr lang="en-US" altLang="ko-KR" sz="5000" dirty="0" smtClean="0"/>
              <a:t>· 283 </a:t>
            </a:r>
            <a:br>
              <a:rPr lang="en-US" altLang="ko-KR" sz="5000" dirty="0" smtClean="0"/>
            </a:br>
            <a:r>
              <a:rPr lang="en-US" altLang="ko-KR" sz="5000" dirty="0" smtClean="0"/>
              <a:t>4.6.3.1. DNA </a:t>
            </a:r>
            <a:r>
              <a:rPr lang="ko-KR" altLang="en-US" sz="5000" dirty="0" smtClean="0"/>
              <a:t>및 </a:t>
            </a:r>
            <a:r>
              <a:rPr lang="en-US" altLang="ko-KR" sz="5000" dirty="0" smtClean="0"/>
              <a:t>RNA</a:t>
            </a:r>
            <a:r>
              <a:rPr lang="ko-KR" altLang="en-US" sz="5000" dirty="0" smtClean="0"/>
              <a:t>의 구조변화 </a:t>
            </a:r>
            <a:r>
              <a:rPr lang="en-US" altLang="ko-KR" sz="5000" dirty="0" smtClean="0"/>
              <a:t>· 283</a:t>
            </a:r>
            <a:r>
              <a:rPr lang="ko-KR" altLang="en-US" sz="5000" dirty="0" smtClean="0"/>
              <a:t>｜</a:t>
            </a:r>
            <a:r>
              <a:rPr lang="en-US" altLang="ko-KR" sz="5000" dirty="0" smtClean="0"/>
              <a:t>4.6.3.2. </a:t>
            </a:r>
            <a:r>
              <a:rPr lang="ko-KR" altLang="en-US" sz="5000" dirty="0" smtClean="0"/>
              <a:t>단백질 결정의 성장 </a:t>
            </a:r>
            <a:r>
              <a:rPr lang="en-US" altLang="ko-KR" sz="5000" dirty="0" smtClean="0"/>
              <a:t>· 283 </a:t>
            </a:r>
            <a:br>
              <a:rPr lang="en-US" altLang="ko-KR" sz="5000" dirty="0" smtClean="0"/>
            </a:br>
            <a:r>
              <a:rPr lang="en-US" altLang="ko-KR" sz="5000" dirty="0" smtClean="0"/>
              <a:t>4.6.4. </a:t>
            </a:r>
            <a:r>
              <a:rPr lang="ko-KR" altLang="en-US" sz="5000" dirty="0" smtClean="0"/>
              <a:t>방사성 물질의 반감기에 미치는 영향 </a:t>
            </a:r>
            <a:r>
              <a:rPr lang="en-US" altLang="ko-KR" sz="5000" dirty="0" smtClean="0"/>
              <a:t>· 284 </a:t>
            </a:r>
            <a:br>
              <a:rPr lang="en-US" altLang="ko-KR" sz="5000" dirty="0" smtClean="0"/>
            </a:br>
            <a:r>
              <a:rPr lang="en-US" altLang="ko-KR" sz="5000" dirty="0" smtClean="0"/>
              <a:t>4.7. </a:t>
            </a:r>
            <a:r>
              <a:rPr lang="ko-KR" altLang="en-US" sz="5000" dirty="0" smtClean="0"/>
              <a:t>기에 대한 연구결과의 종합 정리 </a:t>
            </a:r>
            <a:r>
              <a:rPr lang="en-US" altLang="ko-KR" sz="5000" dirty="0" smtClean="0"/>
              <a:t>· 289 </a:t>
            </a:r>
            <a:br>
              <a:rPr lang="en-US" altLang="ko-KR" sz="5000" dirty="0" smtClean="0"/>
            </a:br>
            <a:r>
              <a:rPr lang="en-US" altLang="ko-KR" sz="5000" dirty="0" smtClean="0"/>
              <a:t>4.7.1. </a:t>
            </a:r>
            <a:r>
              <a:rPr lang="ko-KR" altLang="en-US" sz="5000" dirty="0" smtClean="0"/>
              <a:t>기공수련이 인체에 미치는 영향 </a:t>
            </a:r>
            <a:r>
              <a:rPr lang="en-US" altLang="ko-KR" sz="5000" dirty="0" smtClean="0"/>
              <a:t>· 290 </a:t>
            </a:r>
            <a:br>
              <a:rPr lang="en-US" altLang="ko-KR" sz="5000" dirty="0" smtClean="0"/>
            </a:br>
            <a:r>
              <a:rPr lang="en-US" altLang="ko-KR" sz="5000" dirty="0" smtClean="0"/>
              <a:t>4.7.2. </a:t>
            </a:r>
            <a:r>
              <a:rPr lang="ko-KR" altLang="en-US" sz="5000" dirty="0" smtClean="0"/>
              <a:t>기가 생물체에 미치는 영향 </a:t>
            </a:r>
            <a:r>
              <a:rPr lang="en-US" altLang="ko-KR" sz="5000" dirty="0" smtClean="0"/>
              <a:t>· 295 </a:t>
            </a:r>
            <a:br>
              <a:rPr lang="en-US" altLang="ko-KR" sz="5000" dirty="0" smtClean="0"/>
            </a:br>
            <a:r>
              <a:rPr lang="en-US" altLang="ko-KR" sz="5000" dirty="0" smtClean="0"/>
              <a:t>4.7.3. </a:t>
            </a:r>
            <a:r>
              <a:rPr lang="ko-KR" altLang="en-US" sz="5000" dirty="0" smtClean="0"/>
              <a:t>기가 암세포에 미치는 영향 </a:t>
            </a:r>
            <a:r>
              <a:rPr lang="en-US" altLang="ko-KR" sz="5000" dirty="0" smtClean="0"/>
              <a:t>· 297 </a:t>
            </a:r>
            <a:br>
              <a:rPr lang="en-US" altLang="ko-KR" sz="5000" dirty="0" smtClean="0"/>
            </a:br>
            <a:r>
              <a:rPr lang="en-US" altLang="ko-KR" sz="5000" dirty="0" smtClean="0"/>
              <a:t>4.7.4. </a:t>
            </a:r>
            <a:r>
              <a:rPr lang="ko-KR" altLang="en-US" sz="5000" dirty="0" smtClean="0"/>
              <a:t>기가 미생물 및 세포에 미치는 영향 </a:t>
            </a:r>
            <a:r>
              <a:rPr lang="en-US" altLang="ko-KR" sz="5000" dirty="0" smtClean="0"/>
              <a:t>· 301 </a:t>
            </a:r>
            <a:br>
              <a:rPr lang="en-US" altLang="ko-KR" sz="5000" dirty="0" smtClean="0"/>
            </a:br>
            <a:r>
              <a:rPr lang="en-US" altLang="ko-KR" sz="5000" dirty="0" smtClean="0"/>
              <a:t>4.7.5. </a:t>
            </a:r>
            <a:r>
              <a:rPr lang="ko-KR" altLang="en-US" sz="5000" dirty="0" smtClean="0"/>
              <a:t>기가 식물에 미치는 영향 </a:t>
            </a:r>
            <a:r>
              <a:rPr lang="en-US" altLang="ko-KR" sz="5000" dirty="0" smtClean="0"/>
              <a:t>· 303 </a:t>
            </a:r>
            <a:br>
              <a:rPr lang="en-US" altLang="ko-KR" sz="5000" dirty="0" smtClean="0"/>
            </a:br>
            <a:r>
              <a:rPr lang="en-US" altLang="ko-KR" sz="5000" dirty="0" smtClean="0"/>
              <a:t>4.7.6. </a:t>
            </a:r>
            <a:r>
              <a:rPr lang="ko-KR" altLang="en-US" sz="5000" dirty="0" err="1" smtClean="0"/>
              <a:t>투벽실험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305 </a:t>
            </a:r>
            <a:br>
              <a:rPr lang="en-US" altLang="ko-KR" sz="5000" dirty="0" smtClean="0"/>
            </a:br>
            <a:r>
              <a:rPr lang="en-US" altLang="ko-KR" sz="5000" dirty="0" smtClean="0"/>
              <a:t>4.7.7. </a:t>
            </a:r>
            <a:r>
              <a:rPr lang="ko-KR" altLang="en-US" sz="5000" dirty="0" smtClean="0"/>
              <a:t>투시 및 텔레파시 </a:t>
            </a:r>
            <a:r>
              <a:rPr lang="en-US" altLang="ko-KR" sz="5000" dirty="0" smtClean="0"/>
              <a:t>· 307 </a:t>
            </a:r>
            <a:br>
              <a:rPr lang="en-US" altLang="ko-KR" sz="5000" dirty="0" smtClean="0"/>
            </a:br>
            <a:r>
              <a:rPr lang="en-US" altLang="ko-KR" sz="5000" dirty="0" smtClean="0"/>
              <a:t>4.7.8. </a:t>
            </a:r>
            <a:r>
              <a:rPr lang="ko-KR" altLang="en-US" sz="5000" dirty="0" smtClean="0"/>
              <a:t>기타 </a:t>
            </a:r>
            <a:r>
              <a:rPr lang="ko-KR" altLang="en-US" sz="5000" dirty="0" err="1" smtClean="0"/>
              <a:t>특이공능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· 310 </a:t>
            </a:r>
            <a:br>
              <a:rPr lang="en-US" altLang="ko-KR" sz="5000" dirty="0" smtClean="0"/>
            </a:br>
            <a:r>
              <a:rPr lang="en-US" altLang="ko-KR" sz="5000" dirty="0" smtClean="0"/>
              <a:t>4.8. </a:t>
            </a:r>
            <a:r>
              <a:rPr lang="ko-KR" altLang="en-US" sz="5000" dirty="0" smtClean="0"/>
              <a:t>기공마취 </a:t>
            </a:r>
            <a:r>
              <a:rPr lang="en-US" altLang="ko-KR" sz="5000" dirty="0" smtClean="0"/>
              <a:t>· 312 </a:t>
            </a:r>
            <a:br>
              <a:rPr lang="en-US" altLang="ko-KR" sz="5000" dirty="0" smtClean="0"/>
            </a:br>
            <a:r>
              <a:rPr lang="en-US" altLang="ko-KR" sz="5000" dirty="0" smtClean="0"/>
              <a:t>4.8.1. </a:t>
            </a:r>
            <a:r>
              <a:rPr lang="ko-KR" altLang="en-US" sz="5000" dirty="0" smtClean="0"/>
              <a:t>기공마취의 이론과 예비실험 </a:t>
            </a:r>
            <a:r>
              <a:rPr lang="en-US" altLang="ko-KR" sz="5000" dirty="0" smtClean="0"/>
              <a:t>· 312 </a:t>
            </a:r>
            <a:br>
              <a:rPr lang="en-US" altLang="ko-KR" sz="5000" dirty="0" smtClean="0"/>
            </a:br>
            <a:r>
              <a:rPr lang="en-US" altLang="ko-KR" sz="5000" dirty="0" smtClean="0"/>
              <a:t>4.8.2. </a:t>
            </a:r>
            <a:r>
              <a:rPr lang="ko-KR" altLang="en-US" sz="5000" dirty="0" smtClean="0"/>
              <a:t>기공마취 임상결과 </a:t>
            </a:r>
            <a:r>
              <a:rPr lang="en-US" altLang="ko-KR" sz="5000" dirty="0" smtClean="0"/>
              <a:t>· 314 </a:t>
            </a:r>
            <a:br>
              <a:rPr lang="en-US" altLang="ko-KR" sz="5000" dirty="0" smtClean="0"/>
            </a:br>
            <a:r>
              <a:rPr lang="en-US" altLang="ko-KR" sz="5000" dirty="0" smtClean="0"/>
              <a:t>4.8.3. </a:t>
            </a:r>
            <a:r>
              <a:rPr lang="ko-KR" altLang="en-US" sz="5000" dirty="0" smtClean="0"/>
              <a:t>기공마취 때 나타나는 생리적 변화 </a:t>
            </a:r>
            <a:r>
              <a:rPr lang="en-US" altLang="ko-KR" sz="5000" dirty="0" smtClean="0"/>
              <a:t>· 316 </a:t>
            </a:r>
            <a:br>
              <a:rPr lang="en-US" altLang="ko-KR" sz="5000" dirty="0" smtClean="0"/>
            </a:br>
            <a:r>
              <a:rPr lang="en-US" altLang="ko-KR" sz="5000" dirty="0" smtClean="0"/>
              <a:t>4.9. </a:t>
            </a:r>
            <a:r>
              <a:rPr lang="ko-KR" altLang="en-US" sz="5000" dirty="0" smtClean="0"/>
              <a:t>대만 및 홍콩에서의 연구 결과 </a:t>
            </a:r>
            <a:r>
              <a:rPr lang="en-US" altLang="ko-KR" sz="5000" dirty="0" smtClean="0"/>
              <a:t>· 318 </a:t>
            </a:r>
            <a:br>
              <a:rPr lang="en-US" altLang="ko-KR" sz="5000" dirty="0" smtClean="0"/>
            </a:br>
            <a:r>
              <a:rPr lang="en-US" altLang="ko-KR" sz="5000" dirty="0" smtClean="0"/>
              <a:t>4.10. </a:t>
            </a:r>
            <a:r>
              <a:rPr lang="ko-KR" altLang="en-US" sz="5000" dirty="0" smtClean="0"/>
              <a:t>맺음말 </a:t>
            </a:r>
            <a:r>
              <a:rPr lang="en-US" altLang="ko-KR" sz="5000" dirty="0" smtClean="0"/>
              <a:t>· 320 </a:t>
            </a:r>
            <a:br>
              <a:rPr lang="en-US" altLang="ko-KR" sz="5000" dirty="0" smtClean="0"/>
            </a:br>
            <a:r>
              <a:rPr lang="en-US" altLang="ko-KR" sz="5000" dirty="0" smtClean="0"/>
              <a:t>4.10.1. </a:t>
            </a:r>
            <a:r>
              <a:rPr lang="ko-KR" altLang="en-US" sz="5000" dirty="0" smtClean="0"/>
              <a:t>현황 </a:t>
            </a:r>
            <a:r>
              <a:rPr lang="en-US" altLang="ko-KR" sz="5000" dirty="0" smtClean="0"/>
              <a:t>· 320 </a:t>
            </a:r>
            <a:br>
              <a:rPr lang="en-US" altLang="ko-KR" sz="5000" dirty="0" smtClean="0"/>
            </a:br>
            <a:r>
              <a:rPr lang="en-US" altLang="ko-KR" sz="5000" dirty="0" smtClean="0"/>
              <a:t>4.10.2. </a:t>
            </a:r>
            <a:r>
              <a:rPr lang="ko-KR" altLang="en-US" sz="5000" dirty="0" smtClean="0"/>
              <a:t>응용분야 </a:t>
            </a:r>
            <a:r>
              <a:rPr lang="en-US" altLang="ko-KR" sz="5000" dirty="0" smtClean="0"/>
              <a:t>· 324 </a:t>
            </a:r>
            <a:br>
              <a:rPr lang="en-US" altLang="ko-KR" sz="5000" dirty="0" smtClean="0"/>
            </a:br>
            <a:r>
              <a:rPr lang="en-US" altLang="ko-KR" sz="5000" dirty="0" smtClean="0"/>
              <a:t>4.10.3. </a:t>
            </a:r>
            <a:r>
              <a:rPr lang="ko-KR" altLang="en-US" sz="5000" dirty="0" smtClean="0"/>
              <a:t>기의 작용 기제에 대한 이론 </a:t>
            </a:r>
            <a:r>
              <a:rPr lang="en-US" altLang="ko-KR" sz="5000" dirty="0" smtClean="0"/>
              <a:t>· 326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5</a:t>
            </a:r>
            <a:r>
              <a:rPr lang="ko-KR" altLang="en-US" sz="5000" dirty="0" smtClean="0"/>
              <a:t>장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대한 연구의 역사와 현황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일본 </a:t>
            </a:r>
            <a:r>
              <a:rPr lang="en-US" altLang="ko-KR" sz="5000" dirty="0" smtClean="0"/>
              <a:t>· 333 </a:t>
            </a:r>
            <a:br>
              <a:rPr lang="en-US" altLang="ko-KR" sz="5000" dirty="0" smtClean="0"/>
            </a:br>
            <a:r>
              <a:rPr lang="en-US" altLang="ko-KR" sz="5000" dirty="0" smtClean="0"/>
              <a:t>5.1. </a:t>
            </a:r>
            <a:r>
              <a:rPr lang="ko-KR" altLang="en-US" sz="5000" dirty="0" smtClean="0"/>
              <a:t>기에 대한 연구의 역사 </a:t>
            </a:r>
            <a:r>
              <a:rPr lang="en-US" altLang="ko-KR" sz="5000" dirty="0" smtClean="0"/>
              <a:t>· 334 </a:t>
            </a:r>
            <a:br>
              <a:rPr lang="en-US" altLang="ko-KR" sz="5000" dirty="0" smtClean="0"/>
            </a:br>
            <a:r>
              <a:rPr lang="en-US" altLang="ko-KR" sz="5000" dirty="0" smtClean="0"/>
              <a:t>5.2. </a:t>
            </a:r>
            <a:r>
              <a:rPr lang="ko-KR" altLang="en-US" sz="5000" dirty="0" smtClean="0"/>
              <a:t>기에 대한 연구 내용 및 결과 </a:t>
            </a:r>
            <a:r>
              <a:rPr lang="en-US" altLang="ko-KR" sz="5000" dirty="0" smtClean="0"/>
              <a:t>· 340 </a:t>
            </a:r>
            <a:br>
              <a:rPr lang="en-US" altLang="ko-KR" sz="5000" dirty="0" smtClean="0"/>
            </a:br>
            <a:r>
              <a:rPr lang="en-US" altLang="ko-KR" sz="5000" dirty="0" smtClean="0"/>
              <a:t>5.2.1. </a:t>
            </a:r>
            <a:r>
              <a:rPr lang="ko-KR" altLang="en-US" sz="5000" dirty="0" err="1" smtClean="0"/>
              <a:t>발공</a:t>
            </a:r>
            <a:r>
              <a:rPr lang="ko-KR" altLang="en-US" sz="5000" dirty="0" smtClean="0"/>
              <a:t> 할 때 나타나는 생리적 변화 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기공사</a:t>
            </a:r>
            <a:r>
              <a:rPr lang="en-US" altLang="ko-KR" sz="5000" dirty="0" smtClean="0"/>
              <a:t>) · 340 </a:t>
            </a:r>
            <a:br>
              <a:rPr lang="en-US" altLang="ko-KR" sz="5000" dirty="0" smtClean="0"/>
            </a:br>
            <a:r>
              <a:rPr lang="en-US" altLang="ko-KR" sz="5000" dirty="0" smtClean="0"/>
              <a:t>5.2.2. </a:t>
            </a:r>
            <a:r>
              <a:rPr lang="ko-KR" altLang="en-US" sz="5000" dirty="0" smtClean="0"/>
              <a:t>기에 의해 유발되는 생리적 변화 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피시술자</a:t>
            </a:r>
            <a:r>
              <a:rPr lang="en-US" altLang="ko-KR" sz="5000" dirty="0" smtClean="0"/>
              <a:t>) · 351 </a:t>
            </a:r>
            <a:br>
              <a:rPr lang="en-US" altLang="ko-KR" sz="5000" dirty="0" smtClean="0"/>
            </a:br>
            <a:r>
              <a:rPr lang="en-US" altLang="ko-KR" sz="5000" dirty="0" smtClean="0"/>
              <a:t>5.2.3. </a:t>
            </a:r>
            <a:r>
              <a:rPr lang="ko-KR" altLang="en-US" sz="5000" dirty="0" err="1" smtClean="0"/>
              <a:t>기공사와</a:t>
            </a:r>
            <a:r>
              <a:rPr lang="ko-KR" altLang="en-US" sz="5000" dirty="0" smtClean="0"/>
              <a:t> </a:t>
            </a:r>
            <a:r>
              <a:rPr lang="ko-KR" altLang="en-US" sz="5000" dirty="0" err="1" smtClean="0"/>
              <a:t>피시술자</a:t>
            </a:r>
            <a:r>
              <a:rPr lang="ko-KR" altLang="en-US" sz="5000" dirty="0" smtClean="0"/>
              <a:t> 간의 동조 현상 </a:t>
            </a:r>
            <a:r>
              <a:rPr lang="en-US" altLang="ko-KR" sz="5000" dirty="0" smtClean="0"/>
              <a:t>· 361 </a:t>
            </a:r>
            <a:br>
              <a:rPr lang="en-US" altLang="ko-KR" sz="5000" dirty="0" smtClean="0"/>
            </a:br>
            <a:r>
              <a:rPr lang="en-US" altLang="ko-KR" sz="5000" dirty="0" smtClean="0"/>
              <a:t>5.2.4. </a:t>
            </a:r>
            <a:r>
              <a:rPr lang="ko-KR" altLang="en-US" sz="5000" dirty="0" smtClean="0"/>
              <a:t>기 수련 시 나타나는 생리적 변화 </a:t>
            </a:r>
            <a:r>
              <a:rPr lang="en-US" altLang="ko-KR" sz="5000" dirty="0" smtClean="0"/>
              <a:t>· 364 </a:t>
            </a:r>
            <a:br>
              <a:rPr lang="en-US" altLang="ko-KR" sz="5000" dirty="0" smtClean="0"/>
            </a:br>
            <a:r>
              <a:rPr lang="en-US" altLang="ko-KR" sz="5000" dirty="0" smtClean="0"/>
              <a:t>5.2.5. </a:t>
            </a:r>
            <a:r>
              <a:rPr lang="ko-KR" altLang="en-US" sz="5000" dirty="0" smtClean="0"/>
              <a:t>좌선 수행 시 나타나는 생리적 변화 </a:t>
            </a:r>
            <a:r>
              <a:rPr lang="en-US" altLang="ko-KR" sz="5000" dirty="0" smtClean="0"/>
              <a:t>· 376 </a:t>
            </a:r>
            <a:br>
              <a:rPr lang="en-US" altLang="ko-KR" sz="5000" dirty="0" smtClean="0"/>
            </a:br>
            <a:r>
              <a:rPr lang="en-US" altLang="ko-KR" sz="5000" dirty="0" smtClean="0"/>
              <a:t>5.2.6. </a:t>
            </a:r>
            <a:r>
              <a:rPr lang="ko-KR" altLang="en-US" sz="5000" dirty="0" smtClean="0"/>
              <a:t>기에 의한 물의 특성 변화 </a:t>
            </a:r>
            <a:r>
              <a:rPr lang="en-US" altLang="ko-KR" sz="5000" dirty="0" smtClean="0"/>
              <a:t>· 380 </a:t>
            </a:r>
            <a:br>
              <a:rPr lang="en-US" altLang="ko-KR" sz="5000" dirty="0" smtClean="0"/>
            </a:br>
            <a:r>
              <a:rPr lang="en-US" altLang="ko-KR" sz="5000" dirty="0" smtClean="0"/>
              <a:t>5.2.7. </a:t>
            </a:r>
            <a:r>
              <a:rPr lang="ko-KR" altLang="en-US" sz="5000" dirty="0" smtClean="0"/>
              <a:t>기 발생장치 </a:t>
            </a:r>
            <a:r>
              <a:rPr lang="en-US" altLang="ko-KR" sz="5000" dirty="0" smtClean="0"/>
              <a:t>· 383 </a:t>
            </a:r>
            <a:br>
              <a:rPr lang="en-US" altLang="ko-KR" sz="5000" dirty="0" smtClean="0"/>
            </a:br>
            <a:r>
              <a:rPr lang="en-US" altLang="ko-KR" sz="5000" dirty="0" smtClean="0"/>
              <a:t>5.3. </a:t>
            </a:r>
            <a:r>
              <a:rPr lang="ko-KR" altLang="en-US" sz="5000" dirty="0" smtClean="0"/>
              <a:t>연구 결과에 대한 종합 분석 </a:t>
            </a:r>
            <a:r>
              <a:rPr lang="en-US" altLang="ko-KR" sz="5000" dirty="0" smtClean="0"/>
              <a:t>· 386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6</a:t>
            </a:r>
            <a:r>
              <a:rPr lang="ko-KR" altLang="en-US" sz="5000" dirty="0" smtClean="0"/>
              <a:t>장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대한 연구의 역사와 현황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캐나다와 미국 </a:t>
            </a:r>
            <a:r>
              <a:rPr lang="en-US" altLang="ko-KR" sz="5000" dirty="0" smtClean="0"/>
              <a:t>· 389 </a:t>
            </a:r>
            <a:br>
              <a:rPr lang="en-US" altLang="ko-KR" sz="5000" dirty="0" smtClean="0"/>
            </a:br>
            <a:r>
              <a:rPr lang="en-US" altLang="ko-KR" sz="5000" dirty="0" smtClean="0"/>
              <a:t>6.1. </a:t>
            </a:r>
            <a:r>
              <a:rPr lang="ko-KR" altLang="en-US" sz="5000" dirty="0" smtClean="0"/>
              <a:t>초기의 연구 내용 및 결과 </a:t>
            </a:r>
            <a:r>
              <a:rPr lang="en-US" altLang="ko-KR" sz="5000" dirty="0" smtClean="0"/>
              <a:t>· 390 </a:t>
            </a:r>
            <a:br>
              <a:rPr lang="en-US" altLang="ko-KR" sz="5000" dirty="0" smtClean="0"/>
            </a:br>
            <a:r>
              <a:rPr lang="en-US" altLang="ko-KR" sz="5000" dirty="0" smtClean="0"/>
              <a:t>6.2. </a:t>
            </a:r>
            <a:r>
              <a:rPr lang="ko-KR" altLang="en-US" sz="5000" dirty="0" smtClean="0"/>
              <a:t>약손요법 </a:t>
            </a:r>
            <a:r>
              <a:rPr lang="en-US" altLang="ko-KR" sz="5000" dirty="0" smtClean="0"/>
              <a:t>· 401 </a:t>
            </a:r>
            <a:br>
              <a:rPr lang="en-US" altLang="ko-KR" sz="5000" dirty="0" smtClean="0"/>
            </a:br>
            <a:r>
              <a:rPr lang="en-US" altLang="ko-KR" sz="5000" dirty="0" smtClean="0"/>
              <a:t>6.2.1. </a:t>
            </a:r>
            <a:r>
              <a:rPr lang="ko-KR" altLang="en-US" sz="5000" dirty="0" smtClean="0"/>
              <a:t>약손요법의 발전 과정 </a:t>
            </a:r>
            <a:r>
              <a:rPr lang="en-US" altLang="ko-KR" sz="5000" dirty="0" smtClean="0"/>
              <a:t>· 401 </a:t>
            </a:r>
            <a:br>
              <a:rPr lang="en-US" altLang="ko-KR" sz="5000" dirty="0" smtClean="0"/>
            </a:br>
            <a:r>
              <a:rPr lang="en-US" altLang="ko-KR" sz="5000" dirty="0" smtClean="0"/>
              <a:t>6.2.2. </a:t>
            </a:r>
            <a:r>
              <a:rPr lang="ko-KR" altLang="en-US" sz="5000" dirty="0" smtClean="0"/>
              <a:t>약손요법에 대한 검증 </a:t>
            </a:r>
            <a:r>
              <a:rPr lang="en-US" altLang="ko-KR" sz="5000" dirty="0" smtClean="0"/>
              <a:t>· 405 </a:t>
            </a:r>
            <a:br>
              <a:rPr lang="en-US" altLang="ko-KR" sz="5000" dirty="0" smtClean="0"/>
            </a:br>
            <a:r>
              <a:rPr lang="en-US" altLang="ko-KR" sz="5000" dirty="0" smtClean="0"/>
              <a:t>6.3. </a:t>
            </a:r>
            <a:r>
              <a:rPr lang="ko-KR" altLang="en-US" sz="5000" dirty="0" smtClean="0"/>
              <a:t>원격치유 </a:t>
            </a:r>
            <a:r>
              <a:rPr lang="en-US" altLang="ko-KR" sz="5000" dirty="0" smtClean="0"/>
              <a:t>· 413 </a:t>
            </a:r>
            <a:br>
              <a:rPr lang="en-US" altLang="ko-KR" sz="5000" dirty="0" smtClean="0"/>
            </a:br>
            <a:r>
              <a:rPr lang="en-US" altLang="ko-KR" sz="5000" dirty="0" smtClean="0"/>
              <a:t>6.4. </a:t>
            </a:r>
            <a:r>
              <a:rPr lang="ko-KR" altLang="en-US" sz="5000" dirty="0" smtClean="0"/>
              <a:t>무생물체에 대한 정보의 각인 </a:t>
            </a:r>
            <a:r>
              <a:rPr lang="en-US" altLang="ko-KR" sz="5000" dirty="0" smtClean="0"/>
              <a:t>· 427 </a:t>
            </a:r>
            <a:br>
              <a:rPr lang="en-US" altLang="ko-KR" sz="5000" dirty="0" smtClean="0"/>
            </a:br>
            <a:r>
              <a:rPr lang="en-US" altLang="ko-KR" sz="5000" dirty="0" smtClean="0"/>
              <a:t>6.5. </a:t>
            </a:r>
            <a:r>
              <a:rPr lang="ko-KR" altLang="en-US" sz="5000" dirty="0" smtClean="0"/>
              <a:t>현재의 상황 </a:t>
            </a:r>
            <a:r>
              <a:rPr lang="en-US" altLang="ko-KR" sz="5000" dirty="0" smtClean="0"/>
              <a:t>· 432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7</a:t>
            </a:r>
            <a:r>
              <a:rPr lang="ko-KR" altLang="en-US" sz="5000" dirty="0" smtClean="0"/>
              <a:t>장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대한 연구의 역사와 현황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유럽과 러시아 </a:t>
            </a:r>
            <a:r>
              <a:rPr lang="en-US" altLang="ko-KR" sz="5000" dirty="0" smtClean="0"/>
              <a:t>· 443 </a:t>
            </a:r>
            <a:br>
              <a:rPr lang="en-US" altLang="ko-KR" sz="5000" dirty="0" smtClean="0"/>
            </a:br>
            <a:r>
              <a:rPr lang="en-US" altLang="ko-KR" sz="5000" dirty="0" smtClean="0"/>
              <a:t>7.1. </a:t>
            </a:r>
            <a:r>
              <a:rPr lang="ko-KR" altLang="en-US" sz="5000" dirty="0" smtClean="0"/>
              <a:t>유럽 </a:t>
            </a:r>
            <a:r>
              <a:rPr lang="en-US" altLang="ko-KR" sz="5000" dirty="0" smtClean="0"/>
              <a:t>· 444 </a:t>
            </a:r>
            <a:br>
              <a:rPr lang="en-US" altLang="ko-KR" sz="5000" dirty="0" smtClean="0"/>
            </a:br>
            <a:r>
              <a:rPr lang="en-US" altLang="ko-KR" sz="5000" dirty="0" smtClean="0"/>
              <a:t>7.1.1. </a:t>
            </a:r>
            <a:r>
              <a:rPr lang="ko-KR" altLang="en-US" sz="5000" dirty="0" smtClean="0"/>
              <a:t>동물자기 </a:t>
            </a:r>
            <a:r>
              <a:rPr lang="en-US" altLang="ko-KR" sz="5000" dirty="0" smtClean="0"/>
              <a:t>· 445 </a:t>
            </a:r>
            <a:br>
              <a:rPr lang="en-US" altLang="ko-KR" sz="5000" dirty="0" smtClean="0"/>
            </a:br>
            <a:r>
              <a:rPr lang="en-US" altLang="ko-KR" sz="5000" dirty="0" smtClean="0"/>
              <a:t>7.1.2. </a:t>
            </a:r>
            <a:r>
              <a:rPr lang="ko-KR" altLang="en-US" sz="5000" dirty="0" err="1" smtClean="0"/>
              <a:t>오드</a:t>
            </a:r>
            <a:r>
              <a:rPr lang="ko-KR" altLang="en-US" sz="5000" dirty="0" smtClean="0"/>
              <a:t> 힘 </a:t>
            </a:r>
            <a:r>
              <a:rPr lang="en-US" altLang="ko-KR" sz="5000" dirty="0" smtClean="0"/>
              <a:t>· 448 </a:t>
            </a:r>
            <a:br>
              <a:rPr lang="en-US" altLang="ko-KR" sz="5000" dirty="0" smtClean="0"/>
            </a:br>
            <a:r>
              <a:rPr lang="en-US" altLang="ko-KR" sz="5000" dirty="0" smtClean="0"/>
              <a:t>7.1.3. </a:t>
            </a:r>
            <a:r>
              <a:rPr lang="ko-KR" altLang="en-US" sz="5000" dirty="0" smtClean="0"/>
              <a:t>오르곤 에너지 </a:t>
            </a:r>
            <a:r>
              <a:rPr lang="en-US" altLang="ko-KR" sz="5000" dirty="0" smtClean="0"/>
              <a:t>· 451 </a:t>
            </a:r>
            <a:br>
              <a:rPr lang="en-US" altLang="ko-KR" sz="5000" dirty="0" smtClean="0"/>
            </a:br>
            <a:r>
              <a:rPr lang="en-US" altLang="ko-KR" sz="5000" dirty="0" smtClean="0"/>
              <a:t>7.1.4. </a:t>
            </a:r>
            <a:r>
              <a:rPr lang="ko-KR" altLang="en-US" sz="5000" dirty="0" smtClean="0"/>
              <a:t>현재의 상황 </a:t>
            </a:r>
            <a:r>
              <a:rPr lang="en-US" altLang="ko-KR" sz="5000" dirty="0" smtClean="0"/>
              <a:t>· 454 </a:t>
            </a:r>
            <a:br>
              <a:rPr lang="en-US" altLang="ko-KR" sz="5000" dirty="0" smtClean="0"/>
            </a:br>
            <a:r>
              <a:rPr lang="en-US" altLang="ko-KR" sz="5000" dirty="0" smtClean="0"/>
              <a:t>7.2. </a:t>
            </a:r>
            <a:r>
              <a:rPr lang="ko-KR" altLang="en-US" sz="5000" dirty="0" smtClean="0"/>
              <a:t>러시아 </a:t>
            </a:r>
            <a:r>
              <a:rPr lang="en-US" altLang="ko-KR" sz="5000" dirty="0" smtClean="0"/>
              <a:t>· 458 </a:t>
            </a:r>
            <a:br>
              <a:rPr lang="en-US" altLang="ko-KR" sz="5000" dirty="0" smtClean="0"/>
            </a:br>
            <a:r>
              <a:rPr lang="en-US" altLang="ko-KR" sz="5000" dirty="0" smtClean="0"/>
              <a:t>7.2.1. </a:t>
            </a:r>
            <a:r>
              <a:rPr lang="ko-KR" altLang="en-US" sz="5000" dirty="0" smtClean="0"/>
              <a:t>원격통신에 대한 연구 </a:t>
            </a:r>
            <a:r>
              <a:rPr lang="en-US" altLang="ko-KR" sz="5000" dirty="0" smtClean="0"/>
              <a:t>· 459 </a:t>
            </a:r>
            <a:br>
              <a:rPr lang="en-US" altLang="ko-KR" sz="5000" dirty="0" smtClean="0"/>
            </a:br>
            <a:r>
              <a:rPr lang="en-US" altLang="ko-KR" sz="5000" dirty="0" smtClean="0"/>
              <a:t>7.2.2. </a:t>
            </a:r>
            <a:r>
              <a:rPr lang="ko-KR" altLang="en-US" sz="5000" dirty="0" smtClean="0"/>
              <a:t>염력에 대한 연구 </a:t>
            </a:r>
            <a:r>
              <a:rPr lang="en-US" altLang="ko-KR" sz="5000" dirty="0" smtClean="0"/>
              <a:t>· 460 </a:t>
            </a:r>
            <a:br>
              <a:rPr lang="en-US" altLang="ko-KR" sz="5000" dirty="0" smtClean="0"/>
            </a:br>
            <a:r>
              <a:rPr lang="en-US" altLang="ko-KR" sz="5000" dirty="0" smtClean="0"/>
              <a:t>7.2.3. </a:t>
            </a:r>
            <a:r>
              <a:rPr lang="ko-KR" altLang="en-US" sz="5000" dirty="0" smtClean="0"/>
              <a:t>무생물체에 대한 원격작용 </a:t>
            </a:r>
            <a:r>
              <a:rPr lang="en-US" altLang="ko-KR" sz="5000" dirty="0" smtClean="0"/>
              <a:t>· 461 </a:t>
            </a:r>
            <a:br>
              <a:rPr lang="en-US" altLang="ko-KR" sz="5000" dirty="0" smtClean="0"/>
            </a:br>
            <a:r>
              <a:rPr lang="en-US" altLang="ko-KR" sz="5000" dirty="0" smtClean="0"/>
              <a:t>7.2.4. </a:t>
            </a:r>
            <a:r>
              <a:rPr lang="ko-KR" altLang="en-US" sz="5000" dirty="0" smtClean="0"/>
              <a:t>생물체에 대한 실험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동물 </a:t>
            </a:r>
            <a:r>
              <a:rPr lang="en-US" altLang="ko-KR" sz="5000" dirty="0" smtClean="0"/>
              <a:t>· 463 </a:t>
            </a:r>
            <a:br>
              <a:rPr lang="en-US" altLang="ko-KR" sz="5000" dirty="0" smtClean="0"/>
            </a:br>
            <a:r>
              <a:rPr lang="en-US" altLang="ko-KR" sz="5000" dirty="0" smtClean="0"/>
              <a:t>7.2.5. </a:t>
            </a:r>
            <a:r>
              <a:rPr lang="ko-KR" altLang="en-US" sz="5000" dirty="0" smtClean="0"/>
              <a:t>생물체에 대한 실험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인체 </a:t>
            </a:r>
            <a:r>
              <a:rPr lang="en-US" altLang="ko-KR" sz="5000" dirty="0" smtClean="0"/>
              <a:t>· 467 </a:t>
            </a:r>
            <a:br>
              <a:rPr lang="en-US" altLang="ko-KR" sz="5000" dirty="0" smtClean="0"/>
            </a:br>
            <a:r>
              <a:rPr lang="en-US" altLang="ko-KR" sz="5000" dirty="0" smtClean="0"/>
              <a:t>7.2.6. </a:t>
            </a:r>
            <a:r>
              <a:rPr lang="ko-KR" altLang="en-US" sz="5000" dirty="0" smtClean="0"/>
              <a:t>현황 </a:t>
            </a:r>
            <a:r>
              <a:rPr lang="en-US" altLang="ko-KR" sz="5000" dirty="0" smtClean="0"/>
              <a:t>· 468 </a:t>
            </a:r>
            <a:br>
              <a:rPr lang="en-US" altLang="ko-KR" sz="5000" dirty="0" smtClean="0"/>
            </a:br>
            <a:r>
              <a:rPr lang="en-US" altLang="ko-KR" sz="5000" dirty="0" smtClean="0"/>
              <a:t>7.3. </a:t>
            </a:r>
            <a:r>
              <a:rPr lang="ko-KR" altLang="en-US" sz="5000" dirty="0" smtClean="0"/>
              <a:t>맺음말 </a:t>
            </a:r>
            <a:r>
              <a:rPr lang="en-US" altLang="ko-KR" sz="5000" dirty="0" smtClean="0"/>
              <a:t>· 469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8</a:t>
            </a:r>
            <a:r>
              <a:rPr lang="ko-KR" altLang="en-US" sz="5000" dirty="0" smtClean="0"/>
              <a:t>장 기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氣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에 대한 연구의 역사와 현황 </a:t>
            </a:r>
            <a:r>
              <a:rPr lang="en-US" altLang="ko-KR" sz="5000" dirty="0" smtClean="0"/>
              <a:t>- </a:t>
            </a:r>
            <a:r>
              <a:rPr lang="ko-KR" altLang="en-US" sz="5000" dirty="0" smtClean="0"/>
              <a:t>한국 </a:t>
            </a:r>
            <a:r>
              <a:rPr lang="en-US" altLang="ko-KR" sz="5000" dirty="0" smtClean="0"/>
              <a:t>· 473 </a:t>
            </a:r>
            <a:br>
              <a:rPr lang="en-US" altLang="ko-KR" sz="5000" dirty="0" smtClean="0"/>
            </a:br>
            <a:r>
              <a:rPr lang="en-US" altLang="ko-KR" sz="5000" dirty="0" smtClean="0"/>
              <a:t>8.1. </a:t>
            </a:r>
            <a:r>
              <a:rPr lang="ko-KR" altLang="en-US" sz="5000" dirty="0" smtClean="0"/>
              <a:t>기에 대한 국내 연구 현황 </a:t>
            </a:r>
            <a:r>
              <a:rPr lang="en-US" altLang="ko-KR" sz="5000" dirty="0" smtClean="0"/>
              <a:t>· 474 </a:t>
            </a:r>
            <a:br>
              <a:rPr lang="en-US" altLang="ko-KR" sz="5000" dirty="0" smtClean="0"/>
            </a:br>
            <a:r>
              <a:rPr lang="en-US" altLang="ko-KR" sz="5000" dirty="0" smtClean="0"/>
              <a:t>8.1.1. </a:t>
            </a:r>
            <a:r>
              <a:rPr lang="ko-KR" altLang="en-US" sz="5000" dirty="0" smtClean="0"/>
              <a:t>염력파괴에 대한 재료 역학적 해석 </a:t>
            </a:r>
            <a:r>
              <a:rPr lang="en-US" altLang="ko-KR" sz="5000" dirty="0" smtClean="0"/>
              <a:t>· 476 </a:t>
            </a:r>
            <a:br>
              <a:rPr lang="en-US" altLang="ko-KR" sz="5000" dirty="0" smtClean="0"/>
            </a:br>
            <a:r>
              <a:rPr lang="en-US" altLang="ko-KR" sz="5000" dirty="0" smtClean="0"/>
              <a:t>8.1.2. </a:t>
            </a:r>
            <a:r>
              <a:rPr lang="ko-KR" altLang="en-US" sz="5000" dirty="0" smtClean="0"/>
              <a:t>효소의 활성 및 미생물의 대사에 미치는 영향 </a:t>
            </a:r>
            <a:r>
              <a:rPr lang="en-US" altLang="ko-KR" sz="5000" dirty="0" smtClean="0"/>
              <a:t>· 477 </a:t>
            </a:r>
            <a:br>
              <a:rPr lang="en-US" altLang="ko-KR" sz="5000" dirty="0" smtClean="0"/>
            </a:br>
            <a:r>
              <a:rPr lang="en-US" altLang="ko-KR" sz="5000" dirty="0" smtClean="0"/>
              <a:t>8.1.3. </a:t>
            </a:r>
            <a:r>
              <a:rPr lang="ko-KR" altLang="en-US" sz="5000" dirty="0" smtClean="0"/>
              <a:t>혈중 활성 산소 농도의 변화 </a:t>
            </a:r>
            <a:r>
              <a:rPr lang="en-US" altLang="ko-KR" sz="5000" dirty="0" smtClean="0"/>
              <a:t>· 479 </a:t>
            </a:r>
            <a:br>
              <a:rPr lang="en-US" altLang="ko-KR" sz="5000" dirty="0" smtClean="0"/>
            </a:br>
            <a:r>
              <a:rPr lang="en-US" altLang="ko-KR" sz="5000" dirty="0" smtClean="0"/>
              <a:t>8.1.4. </a:t>
            </a:r>
            <a:r>
              <a:rPr lang="ko-KR" altLang="en-US" sz="5000" dirty="0" smtClean="0"/>
              <a:t>면역력의 강화 </a:t>
            </a:r>
            <a:r>
              <a:rPr lang="en-US" altLang="ko-KR" sz="5000" dirty="0" smtClean="0"/>
              <a:t>· 480 </a:t>
            </a:r>
            <a:br>
              <a:rPr lang="en-US" altLang="ko-KR" sz="5000" dirty="0" smtClean="0"/>
            </a:br>
            <a:r>
              <a:rPr lang="en-US" altLang="ko-KR" sz="5000" dirty="0" smtClean="0"/>
              <a:t>8.1.5. </a:t>
            </a:r>
            <a:r>
              <a:rPr lang="ko-KR" altLang="en-US" sz="5000" dirty="0" smtClean="0"/>
              <a:t>약재의 한열 기미론 검증연구 </a:t>
            </a:r>
            <a:r>
              <a:rPr lang="en-US" altLang="ko-KR" sz="5000" dirty="0" smtClean="0"/>
              <a:t>· 482 </a:t>
            </a:r>
            <a:br>
              <a:rPr lang="en-US" altLang="ko-KR" sz="5000" dirty="0" smtClean="0"/>
            </a:br>
            <a:r>
              <a:rPr lang="en-US" altLang="ko-KR" sz="5000" dirty="0" smtClean="0"/>
              <a:t>8.1.6. </a:t>
            </a:r>
            <a:r>
              <a:rPr lang="ko-KR" altLang="en-US" sz="5000" dirty="0" smtClean="0"/>
              <a:t>기의 특성에 대한 연구 </a:t>
            </a:r>
            <a:r>
              <a:rPr lang="en-US" altLang="ko-KR" sz="5000" dirty="0" smtClean="0"/>
              <a:t>· 483 </a:t>
            </a:r>
            <a:br>
              <a:rPr lang="en-US" altLang="ko-KR" sz="5000" dirty="0" smtClean="0"/>
            </a:br>
            <a:r>
              <a:rPr lang="en-US" altLang="ko-KR" sz="5000" dirty="0" smtClean="0"/>
              <a:t>8.2. </a:t>
            </a:r>
            <a:r>
              <a:rPr lang="ko-KR" altLang="en-US" sz="5000" dirty="0" smtClean="0"/>
              <a:t>한의학의 근대사 </a:t>
            </a:r>
            <a:r>
              <a:rPr lang="en-US" altLang="ko-KR" sz="5000" dirty="0" smtClean="0"/>
              <a:t>· 484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제</a:t>
            </a:r>
            <a:r>
              <a:rPr lang="en-US" altLang="ko-KR" sz="5000" dirty="0" smtClean="0"/>
              <a:t>9</a:t>
            </a:r>
            <a:r>
              <a:rPr lang="ko-KR" altLang="en-US" sz="5000" dirty="0" smtClean="0"/>
              <a:t>장 기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무엇인가</a:t>
            </a:r>
            <a:r>
              <a:rPr lang="en-US" altLang="ko-KR" sz="5000" dirty="0" smtClean="0"/>
              <a:t>? · 489 </a:t>
            </a:r>
            <a:br>
              <a:rPr lang="en-US" altLang="ko-KR" sz="5000" dirty="0" smtClean="0"/>
            </a:br>
            <a:r>
              <a:rPr lang="en-US" altLang="ko-KR" sz="5000" dirty="0" smtClean="0"/>
              <a:t>9.1. </a:t>
            </a:r>
            <a:r>
              <a:rPr lang="ko-KR" altLang="en-US" sz="5000" dirty="0" smtClean="0"/>
              <a:t>기에 대한 개념적 접근 </a:t>
            </a:r>
            <a:r>
              <a:rPr lang="en-US" altLang="ko-KR" sz="5000" dirty="0" smtClean="0"/>
              <a:t>· 490 </a:t>
            </a:r>
            <a:br>
              <a:rPr lang="en-US" altLang="ko-KR" sz="5000" dirty="0" smtClean="0"/>
            </a:br>
            <a:r>
              <a:rPr lang="en-US" altLang="ko-KR" sz="5000" dirty="0" smtClean="0"/>
              <a:t>9.2. </a:t>
            </a:r>
            <a:r>
              <a:rPr lang="ko-KR" altLang="en-US" sz="5000" dirty="0" smtClean="0"/>
              <a:t>기 능력의 증진 </a:t>
            </a:r>
            <a:r>
              <a:rPr lang="en-US" altLang="ko-KR" sz="5000" dirty="0" smtClean="0"/>
              <a:t>· 494 </a:t>
            </a:r>
            <a:br>
              <a:rPr lang="en-US" altLang="ko-KR" sz="5000" dirty="0" smtClean="0"/>
            </a:br>
            <a:r>
              <a:rPr lang="en-US" altLang="ko-KR" sz="5000" dirty="0" smtClean="0"/>
              <a:t>9.3. </a:t>
            </a:r>
            <a:r>
              <a:rPr lang="ko-KR" altLang="en-US" sz="5000" dirty="0" smtClean="0"/>
              <a:t>기에 대한 연구 </a:t>
            </a:r>
            <a:r>
              <a:rPr lang="en-US" altLang="ko-KR" sz="5000" dirty="0" smtClean="0"/>
              <a:t>· 497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저자 약력</a:t>
            </a:r>
            <a:r>
              <a:rPr lang="en-US" altLang="ko-KR" sz="5000" dirty="0" smtClean="0"/>
              <a:t>; </a:t>
            </a:r>
            <a:br>
              <a:rPr lang="en-US" altLang="ko-KR" sz="5000" dirty="0" smtClean="0"/>
            </a:br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en-US" altLang="ko-KR" sz="5000" dirty="0" smtClean="0"/>
              <a:t>1952</a:t>
            </a:r>
            <a:r>
              <a:rPr lang="ko-KR" altLang="en-US" sz="5000" dirty="0" smtClean="0"/>
              <a:t>년 강원도 원주 출생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경동 중고등학교 졸업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서울대학교 공과대학 금속공학과 졸업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고려대학교 대학원 중퇴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미국 </a:t>
            </a:r>
            <a:r>
              <a:rPr lang="ko-KR" altLang="en-US" sz="5000" dirty="0" err="1" smtClean="0"/>
              <a:t>노스웨스턴</a:t>
            </a:r>
            <a:r>
              <a:rPr lang="ko-KR" altLang="en-US" sz="5000" dirty="0" smtClean="0"/>
              <a:t> 대학교 재료공학과 졸업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석사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박사</a:t>
            </a:r>
            <a:r>
              <a:rPr lang="en-US" altLang="ko-KR" sz="5000" dirty="0" smtClean="0"/>
              <a:t>, 1982). </a:t>
            </a:r>
            <a:r>
              <a:rPr lang="ko-KR" altLang="en-US" sz="5000" dirty="0" err="1" smtClean="0"/>
              <a:t>노스웨스턴</a:t>
            </a:r>
            <a:r>
              <a:rPr lang="ko-KR" altLang="en-US" sz="5000" dirty="0" smtClean="0"/>
              <a:t> 대학교에서 박사 후 연수원 과정을 마치고 </a:t>
            </a:r>
            <a:r>
              <a:rPr lang="en-US" altLang="ko-KR" sz="5000" dirty="0" smtClean="0"/>
              <a:t>1984</a:t>
            </a:r>
            <a:r>
              <a:rPr lang="ko-KR" altLang="en-US" sz="5000" dirty="0" smtClean="0"/>
              <a:t>년 이후 대덕연구단지에 있는 한국표준과학연구원에서 근무하고 있으며 재료물성연구실장</a:t>
            </a:r>
            <a:r>
              <a:rPr lang="en-US" altLang="ko-KR" sz="5000" dirty="0" smtClean="0"/>
              <a:t>, </a:t>
            </a:r>
            <a:r>
              <a:rPr lang="ko-KR" altLang="en-US" sz="5000" dirty="0" err="1" smtClean="0"/>
              <a:t>재료평가그룹장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표준참고자료</a:t>
            </a:r>
            <a:r>
              <a:rPr lang="en-US" altLang="ko-KR" sz="5000" dirty="0" smtClean="0"/>
              <a:t>(SRD) </a:t>
            </a:r>
            <a:r>
              <a:rPr lang="ko-KR" altLang="en-US" sz="5000" dirty="0" smtClean="0"/>
              <a:t>그룹리더 등을 역임하였다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ko-KR" altLang="en-US" sz="5000" dirty="0" smtClean="0"/>
              <a:t>한일 협력사업으로 추진된 신소재특성평가센터 설립에 크게 기여하였다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현재 </a:t>
            </a:r>
            <a:r>
              <a:rPr lang="ko-KR" altLang="en-US" sz="5000" dirty="0" err="1" smtClean="0"/>
              <a:t>물질량표준부</a:t>
            </a:r>
            <a:r>
              <a:rPr lang="ko-KR" altLang="en-US" sz="5000" dirty="0" smtClean="0"/>
              <a:t> 신소재특성평가센터의 책임연구원으로 있으면서 경도표준을 담당하고 있고 겸하여 표준보급센터에서 참조표준 확립을 위한 사업도 수행하고 있다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ko-KR" altLang="en-US" sz="5000" dirty="0" smtClean="0"/>
              <a:t>또한 “</a:t>
            </a:r>
            <a:r>
              <a:rPr lang="en-US" altLang="ko-KR" sz="5000" dirty="0" smtClean="0"/>
              <a:t>APEC </a:t>
            </a:r>
            <a:r>
              <a:rPr lang="ko-KR" altLang="en-US" sz="5000" dirty="0" smtClean="0"/>
              <a:t>소재특성평가기관 </a:t>
            </a:r>
            <a:r>
              <a:rPr lang="ko-KR" altLang="en-US" sz="5000" dirty="0" err="1" smtClean="0"/>
              <a:t>네트웍크</a:t>
            </a:r>
            <a:r>
              <a:rPr lang="ko-KR" altLang="en-US" sz="5000" dirty="0" smtClean="0"/>
              <a:t>”</a:t>
            </a:r>
            <a:r>
              <a:rPr lang="en-US" altLang="ko-KR" sz="5000" dirty="0" smtClean="0"/>
              <a:t>(ANMET) </a:t>
            </a:r>
            <a:r>
              <a:rPr lang="ko-KR" altLang="en-US" sz="5000" dirty="0" smtClean="0"/>
              <a:t>의장</a:t>
            </a:r>
            <a:r>
              <a:rPr lang="en-US" altLang="ko-KR" sz="5000" dirty="0" smtClean="0"/>
              <a:t>, “</a:t>
            </a:r>
            <a:r>
              <a:rPr lang="ko-KR" altLang="en-US" sz="5000" dirty="0" smtClean="0"/>
              <a:t>국제측정과학연합”</a:t>
            </a:r>
            <a:r>
              <a:rPr lang="en-US" altLang="ko-KR" sz="5000" dirty="0" smtClean="0"/>
              <a:t>(IMEKO) </a:t>
            </a:r>
            <a:r>
              <a:rPr lang="ko-KR" altLang="en-US" sz="5000" dirty="0" smtClean="0"/>
              <a:t>경도분과 사무국장</a:t>
            </a:r>
            <a:r>
              <a:rPr lang="en-US" altLang="ko-KR" sz="5000" dirty="0" smtClean="0"/>
              <a:t>, “</a:t>
            </a:r>
            <a:r>
              <a:rPr lang="ko-KR" altLang="en-US" sz="5000" dirty="0" smtClean="0"/>
              <a:t>아시아태평양 측정과학 프로그램”</a:t>
            </a:r>
            <a:r>
              <a:rPr lang="en-US" altLang="ko-KR" sz="5000" dirty="0" smtClean="0"/>
              <a:t>(APMP) </a:t>
            </a:r>
            <a:r>
              <a:rPr lang="ko-KR" altLang="en-US" sz="5000" dirty="0" smtClean="0"/>
              <a:t>재료측정과학 실무그룹 의장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경도 분과 위원장 등을 겸하고 있으며 </a:t>
            </a:r>
            <a:r>
              <a:rPr lang="ko-KR" altLang="en-US" sz="5000" dirty="0" err="1" smtClean="0"/>
              <a:t>국제표준화기구</a:t>
            </a:r>
            <a:r>
              <a:rPr lang="en-US" altLang="ko-KR" sz="5000" dirty="0" smtClean="0"/>
              <a:t>(ISO) </a:t>
            </a:r>
            <a:r>
              <a:rPr lang="ko-KR" altLang="en-US" sz="5000" dirty="0" smtClean="0"/>
              <a:t>한국 대표</a:t>
            </a:r>
            <a:r>
              <a:rPr lang="en-US" altLang="ko-KR" sz="5000" dirty="0" smtClean="0"/>
              <a:t>(TC 164 SC3) </a:t>
            </a:r>
            <a:r>
              <a:rPr lang="ko-KR" altLang="en-US" sz="5000" dirty="0" smtClean="0"/>
              <a:t>등을 맡고 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학회 활동으로는 한국공학한림원 준회원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재료금속학회 기술위원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편집위원</a:t>
            </a:r>
            <a:r>
              <a:rPr lang="en-US" altLang="ko-KR" sz="5000" dirty="0" smtClean="0"/>
              <a:t>, </a:t>
            </a:r>
            <a:r>
              <a:rPr lang="ko-KR" altLang="en-US" sz="5000" dirty="0" err="1" smtClean="0"/>
              <a:t>열처리공학회</a:t>
            </a:r>
            <a:r>
              <a:rPr lang="ko-KR" altLang="en-US" sz="5000" dirty="0" smtClean="0"/>
              <a:t> 학술이사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기술이사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한국정신과학학회 총무이사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학술이사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응용미약에너지학회 부회장 등을 역임하였다</a:t>
            </a:r>
            <a:r>
              <a:rPr lang="en-US" altLang="ko-KR" sz="5000" dirty="0" smtClean="0"/>
              <a:t>.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  <a:r>
              <a:rPr lang="ko-KR" altLang="en-US" sz="5000" dirty="0" smtClean="0"/>
              <a:t>취산 국제신과학 심포지엄의 운영 위원장을 여러 차례 맡았으며 격월간지 “지금 여기”의 편집위원장도 맡고 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저서로는 ‘신과학이 세상을 바꾼다’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정신세계사</a:t>
            </a:r>
            <a:r>
              <a:rPr lang="en-US" altLang="ko-KR" sz="5000" dirty="0" smtClean="0"/>
              <a:t>), </a:t>
            </a:r>
            <a:r>
              <a:rPr lang="ko-KR" altLang="en-US" sz="5000" dirty="0" smtClean="0"/>
              <a:t>공저로는 ‘대안’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모색</a:t>
            </a:r>
            <a:r>
              <a:rPr lang="en-US" altLang="ko-KR" sz="5000" dirty="0" smtClean="0"/>
              <a:t>), ‘</a:t>
            </a:r>
            <a:r>
              <a:rPr lang="ko-KR" altLang="en-US" sz="5000" dirty="0" smtClean="0"/>
              <a:t>새로운 의학 새로운 삶’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창작과 비평사</a:t>
            </a:r>
            <a:r>
              <a:rPr lang="en-US" altLang="ko-KR" sz="5000" dirty="0" smtClean="0"/>
              <a:t>), ‘</a:t>
            </a:r>
            <a:r>
              <a:rPr lang="ko-KR" altLang="en-US" sz="5000" dirty="0" smtClean="0"/>
              <a:t>과학자들이 털어 놓는 기 이야기’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양문</a:t>
            </a:r>
            <a:r>
              <a:rPr lang="en-US" altLang="ko-KR" sz="5000" dirty="0" smtClean="0"/>
              <a:t>), ‘</a:t>
            </a:r>
            <a:r>
              <a:rPr lang="ko-KR" altLang="en-US" sz="5000" dirty="0" smtClean="0"/>
              <a:t>氣와 </a:t>
            </a:r>
            <a:r>
              <a:rPr lang="en-US" altLang="ko-KR" sz="5000" dirty="0" smtClean="0"/>
              <a:t>21</a:t>
            </a:r>
            <a:r>
              <a:rPr lang="ko-KR" altLang="en-US" sz="5000" dirty="0" smtClean="0"/>
              <a:t>세기’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양문</a:t>
            </a:r>
            <a:r>
              <a:rPr lang="en-US" altLang="ko-KR" sz="5000" dirty="0" smtClean="0"/>
              <a:t>) </a:t>
            </a:r>
            <a:r>
              <a:rPr lang="ko-KR" altLang="en-US" sz="5000" dirty="0" smtClean="0"/>
              <a:t>등이 있고 역서로는 ‘철강 열처리 기본원리’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반도출판사</a:t>
            </a:r>
            <a:r>
              <a:rPr lang="en-US" altLang="ko-KR" sz="5000" dirty="0" smtClean="0"/>
              <a:t>), ‘</a:t>
            </a:r>
            <a:r>
              <a:rPr lang="ko-KR" altLang="en-US" sz="5000" dirty="0" smtClean="0"/>
              <a:t>나는 </a:t>
            </a:r>
            <a:r>
              <a:rPr lang="ko-KR" altLang="en-US" sz="5000" dirty="0" err="1" smtClean="0"/>
              <a:t>티벳의</a:t>
            </a:r>
            <a:r>
              <a:rPr lang="ko-KR" altLang="en-US" sz="5000" dirty="0" smtClean="0"/>
              <a:t> 라마승이었다’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정신세계사</a:t>
            </a:r>
            <a:r>
              <a:rPr lang="en-US" altLang="ko-KR" sz="5000" dirty="0" smtClean="0"/>
              <a:t>). ‘</a:t>
            </a:r>
            <a:r>
              <a:rPr lang="ko-KR" altLang="en-US" sz="5000" dirty="0" smtClean="0"/>
              <a:t>성서 밖의 예수’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정신세계사</a:t>
            </a:r>
            <a:r>
              <a:rPr lang="en-US" altLang="ko-KR" sz="5000" dirty="0" smtClean="0"/>
              <a:t>), ‘</a:t>
            </a:r>
            <a:r>
              <a:rPr lang="ko-KR" altLang="en-US" sz="5000" dirty="0" smtClean="0"/>
              <a:t>신비의 </a:t>
            </a:r>
            <a:r>
              <a:rPr lang="ko-KR" altLang="en-US" sz="5000" dirty="0" err="1" smtClean="0"/>
              <a:t>쿤달리니</a:t>
            </a:r>
            <a:r>
              <a:rPr lang="ko-KR" altLang="en-US" sz="5000" dirty="0" smtClean="0"/>
              <a:t>’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하남출판사</a:t>
            </a:r>
            <a:r>
              <a:rPr lang="en-US" altLang="ko-KR" sz="5000" dirty="0" smtClean="0"/>
              <a:t>) </a:t>
            </a:r>
            <a:r>
              <a:rPr lang="ko-KR" altLang="en-US" sz="5000" dirty="0" smtClean="0"/>
              <a:t>등이 있으며 ‘</a:t>
            </a:r>
            <a:r>
              <a:rPr lang="ko-KR" altLang="en-US" sz="5000" dirty="0" err="1" smtClean="0"/>
              <a:t>환단고기</a:t>
            </a:r>
            <a:r>
              <a:rPr lang="ko-KR" altLang="en-US" sz="5000" dirty="0" smtClean="0"/>
              <a:t>’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미간</a:t>
            </a:r>
            <a:r>
              <a:rPr lang="en-US" altLang="ko-KR" sz="5000" dirty="0" smtClean="0"/>
              <a:t>), ‘</a:t>
            </a:r>
            <a:r>
              <a:rPr lang="ko-KR" altLang="en-US" sz="5000" dirty="0" err="1" smtClean="0"/>
              <a:t>참전계경</a:t>
            </a:r>
            <a:r>
              <a:rPr lang="ko-KR" altLang="en-US" sz="5000" dirty="0" smtClean="0"/>
              <a:t>’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미간</a:t>
            </a:r>
            <a:r>
              <a:rPr lang="en-US" altLang="ko-KR" sz="5000" dirty="0" smtClean="0"/>
              <a:t>), ‘</a:t>
            </a:r>
            <a:r>
              <a:rPr lang="ko-KR" altLang="en-US" sz="5000" dirty="0" smtClean="0"/>
              <a:t>너’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미간</a:t>
            </a:r>
            <a:r>
              <a:rPr lang="en-US" altLang="ko-KR" sz="5000" dirty="0" smtClean="0"/>
              <a:t>) </a:t>
            </a:r>
            <a:r>
              <a:rPr lang="ko-KR" altLang="en-US" sz="5000" dirty="0" smtClean="0"/>
              <a:t>등이 있다</a:t>
            </a:r>
            <a:r>
              <a:rPr lang="en-US" altLang="ko-KR" sz="5000" dirty="0" smtClean="0"/>
              <a:t>.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2004</a:t>
            </a:r>
            <a:r>
              <a:rPr lang="ko-KR" altLang="en-US" sz="5000" dirty="0" smtClean="0"/>
              <a:t>년 제</a:t>
            </a:r>
            <a:r>
              <a:rPr lang="en-US" altLang="ko-KR" sz="5000" dirty="0" smtClean="0"/>
              <a:t>37</a:t>
            </a:r>
            <a:r>
              <a:rPr lang="ko-KR" altLang="en-US" sz="5000" dirty="0" smtClean="0"/>
              <a:t>회 과학의 날에 과학 발전에 기여한 공로로 과학기술 포장을 수상하였다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또한 한국정신과학학회로부터는 선호학술상</a:t>
            </a:r>
            <a:r>
              <a:rPr lang="en-US" altLang="ko-KR" sz="5000" dirty="0" smtClean="0"/>
              <a:t>, </a:t>
            </a:r>
            <a:r>
              <a:rPr lang="ko-KR" altLang="en-US" sz="5000" dirty="0" smtClean="0"/>
              <a:t>그리고 </a:t>
            </a:r>
            <a:r>
              <a:rPr lang="ko-KR" altLang="en-US" sz="5000" dirty="0" err="1" smtClean="0"/>
              <a:t>한국과총으로부터는</a:t>
            </a:r>
            <a:r>
              <a:rPr lang="ko-KR" altLang="en-US" sz="5000" dirty="0" smtClean="0"/>
              <a:t> 우수논문상을 수상한 바 있다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/>
            </a:r>
            <a:br>
              <a:rPr lang="en-US" altLang="ko-KR" sz="5000" dirty="0" smtClean="0"/>
            </a:br>
            <a:r>
              <a:rPr lang="ko-KR" altLang="en-US" sz="5000" dirty="0" smtClean="0"/>
              <a:t>딸이 둘 있으며 전공분야의 활동 외에 개인적으로 삶의 의미를 깨우치고자 정진하고 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스승님을 모시고 집 사람을 </a:t>
            </a:r>
            <a:r>
              <a:rPr lang="ko-KR" altLang="en-US" sz="5000" dirty="0" err="1" smtClean="0"/>
              <a:t>도반삼아</a:t>
            </a:r>
            <a:r>
              <a:rPr lang="ko-KR" altLang="en-US" sz="5000" dirty="0" smtClean="0"/>
              <a:t> 차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茶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를 즐기고 산행을 하며 화살을 날리면서 부지런히 수련을 하고자 애쓰고 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채식을 하고 있으며 삶 속에서 일어나는 모든 일이 내면의 투사이고 수행 과정이라고 보고 있다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언젠가는 </a:t>
            </a:r>
            <a:r>
              <a:rPr lang="ko-KR" altLang="en-US" sz="5000" dirty="0" err="1" smtClean="0"/>
              <a:t>기과학</a:t>
            </a:r>
            <a:r>
              <a:rPr lang="en-US" altLang="ko-KR" sz="5000" dirty="0" smtClean="0"/>
              <a:t>, </a:t>
            </a:r>
            <a:r>
              <a:rPr lang="ko-KR" altLang="en-US" sz="5000" dirty="0" err="1" smtClean="0"/>
              <a:t>기의학</a:t>
            </a:r>
            <a:r>
              <a:rPr lang="ko-KR" altLang="en-US" sz="5000" dirty="0" smtClean="0"/>
              <a:t> 등을 연구하게 될 날이 올 것을 알고 계속 준비하면서 기다리고 있다</a:t>
            </a:r>
            <a:r>
              <a:rPr lang="en-US" altLang="ko-KR" sz="5000" dirty="0" smtClean="0"/>
              <a:t>. 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en-US" altLang="ko-KR" sz="5000" dirty="0" smtClean="0"/>
              <a:t> </a:t>
            </a:r>
          </a:p>
          <a:p>
            <a:r>
              <a:rPr lang="ko-KR" altLang="en-US" sz="5000" dirty="0" smtClean="0"/>
              <a:t>이 책은 스승님의 가르침이 없었다면 가능하지 않았다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그럼에도 독자의 오해가 없도록 하기 위하여 한 가지 이 자리에서 밝혀둘 것은 스승님의 가르침이 불립문자</a:t>
            </a:r>
            <a:r>
              <a:rPr lang="en-US" altLang="ko-KR" sz="5000" dirty="0" smtClean="0"/>
              <a:t>(</a:t>
            </a:r>
            <a:r>
              <a:rPr lang="ko-KR" altLang="en-US" sz="5000" dirty="0" err="1" smtClean="0"/>
              <a:t>不立文字</a:t>
            </a:r>
            <a:r>
              <a:rPr lang="en-US" altLang="ko-KR" sz="5000" dirty="0" smtClean="0"/>
              <a:t>)</a:t>
            </a:r>
            <a:r>
              <a:rPr lang="ko-KR" altLang="en-US" sz="5000" dirty="0" smtClean="0"/>
              <a:t>의 것으로서 이 책의 내용이 모두 그에 부합하는 것은 아니라는 점이다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이 책에서 오류가 보인다면 그것은 전적으로 필자의 몫이다</a:t>
            </a:r>
            <a:r>
              <a:rPr lang="en-US" altLang="ko-KR" sz="5000" dirty="0" smtClean="0"/>
              <a:t>. </a:t>
            </a:r>
            <a:r>
              <a:rPr lang="ko-KR" altLang="en-US" sz="5000" dirty="0" smtClean="0"/>
              <a:t>덧붙여 이 책은 어느 종교단체나 수련단체와도 연관이 없음을 밝힌다</a:t>
            </a:r>
          </a:p>
          <a:p>
            <a:r>
              <a:rPr lang="ko-KR" altLang="en-US" sz="5000" dirty="0" smtClean="0"/>
              <a:t> </a:t>
            </a:r>
          </a:p>
          <a:p>
            <a:r>
              <a:rPr lang="ko-KR" altLang="en-US" sz="5000" dirty="0" smtClean="0"/>
              <a:t> </a:t>
            </a:r>
          </a:p>
          <a:p>
            <a:endParaRPr lang="ko-KR" altLang="en-US" dirty="0"/>
          </a:p>
        </p:txBody>
      </p:sp>
      <p:pic>
        <p:nvPicPr>
          <p:cNvPr id="4" name="그림 3" descr="기가세상을움직인다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500180"/>
            <a:ext cx="2868554" cy="364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900" dirty="0" smtClean="0"/>
              <a:t>미국 의료계 대체요법 수용</a:t>
            </a:r>
            <a:r>
              <a:rPr lang="en-US" altLang="ko-KR" sz="2900" dirty="0" smtClean="0"/>
              <a:t>-</a:t>
            </a:r>
            <a:r>
              <a:rPr lang="ko-KR" altLang="en-US" sz="2900" dirty="0" err="1" smtClean="0"/>
              <a:t>컬럼비아大</a:t>
            </a:r>
            <a:r>
              <a:rPr lang="ko-KR" altLang="en-US" sz="2900" dirty="0" smtClean="0"/>
              <a:t/>
            </a:r>
            <a:br>
              <a:rPr lang="ko-KR" altLang="en-US" sz="2900" dirty="0" smtClean="0"/>
            </a:br>
            <a:r>
              <a:rPr lang="ko-KR" altLang="en-US" sz="2900" dirty="0" smtClean="0"/>
              <a:t>기공치료 연구</a:t>
            </a:r>
            <a:endParaRPr lang="ko-KR" altLang="en-US" sz="29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ko-KR" altLang="en-US" sz="7700" u="sng" dirty="0" smtClean="0"/>
              <a:t>중앙일보 </a:t>
            </a:r>
            <a:r>
              <a:rPr lang="en-US" altLang="ko-KR" sz="7700" u="sng" dirty="0" smtClean="0"/>
              <a:t>1997</a:t>
            </a:r>
            <a:r>
              <a:rPr lang="ko-KR" altLang="en-US" sz="7700" u="sng" dirty="0" smtClean="0"/>
              <a:t>년 </a:t>
            </a:r>
            <a:r>
              <a:rPr lang="en-US" altLang="ko-KR" sz="7700" u="sng" dirty="0" smtClean="0"/>
              <a:t>4</a:t>
            </a:r>
            <a:r>
              <a:rPr lang="ko-KR" altLang="en-US" sz="7700" u="sng" dirty="0" smtClean="0"/>
              <a:t>월 </a:t>
            </a:r>
            <a:r>
              <a:rPr lang="en-US" altLang="ko-KR" sz="7700" u="sng" dirty="0" smtClean="0"/>
              <a:t>17</a:t>
            </a:r>
            <a:r>
              <a:rPr lang="ko-KR" altLang="en-US" sz="7700" u="sng" dirty="0" smtClean="0"/>
              <a:t>일자 보도</a:t>
            </a:r>
            <a:r>
              <a:rPr lang="ko-KR" altLang="en-US" sz="7700" dirty="0" smtClean="0"/>
              <a:t> </a:t>
            </a:r>
          </a:p>
          <a:p>
            <a:r>
              <a:rPr lang="ko-KR" altLang="en-US" sz="7700" dirty="0" smtClean="0"/>
              <a:t>미국 의료계 대체요법 수용</a:t>
            </a:r>
            <a:r>
              <a:rPr lang="en-US" altLang="ko-KR" sz="7700" dirty="0" smtClean="0"/>
              <a:t>-</a:t>
            </a:r>
            <a:r>
              <a:rPr lang="ko-KR" altLang="en-US" sz="7700" dirty="0" err="1" smtClean="0"/>
              <a:t>컬럼비아大</a:t>
            </a:r>
            <a:r>
              <a:rPr lang="ko-KR" altLang="en-US" sz="7700" dirty="0" smtClean="0"/>
              <a:t/>
            </a:r>
            <a:br>
              <a:rPr lang="ko-KR" altLang="en-US" sz="7700" dirty="0" smtClean="0"/>
            </a:br>
            <a:r>
              <a:rPr lang="ko-KR" altLang="en-US" sz="7700" dirty="0" smtClean="0"/>
              <a:t>기공치료 연구 </a:t>
            </a:r>
            <a:r>
              <a:rPr lang="en-US" altLang="ko-KR" sz="7700" dirty="0" smtClean="0"/>
              <a:t>`</a:t>
            </a:r>
            <a:r>
              <a:rPr lang="ko-KR" altLang="en-US" sz="7700" dirty="0" smtClean="0"/>
              <a:t>寄與요법센터</a:t>
            </a:r>
            <a:r>
              <a:rPr lang="en-US" altLang="ko-KR" sz="7700" dirty="0" smtClean="0"/>
              <a:t>`</a:t>
            </a:r>
            <a:r>
              <a:rPr lang="ko-KR" altLang="en-US" sz="7700" dirty="0" smtClean="0"/>
              <a:t>개설 </a:t>
            </a:r>
          </a:p>
          <a:p>
            <a:r>
              <a:rPr lang="ko-KR" altLang="en-US" sz="7700" dirty="0" smtClean="0"/>
              <a:t>첨단의료수준을 자랑하는 미국 의료계가 마침내 대체요법을 수용하기</a:t>
            </a:r>
            <a:br>
              <a:rPr lang="ko-KR" altLang="en-US" sz="7700" dirty="0" smtClean="0"/>
            </a:br>
            <a:r>
              <a:rPr lang="ko-KR" altLang="en-US" sz="7700" dirty="0" smtClean="0"/>
              <a:t>시작했다</a:t>
            </a:r>
            <a:r>
              <a:rPr lang="en-US" altLang="ko-KR" sz="7700" dirty="0" smtClean="0"/>
              <a:t>. </a:t>
            </a:r>
            <a:r>
              <a:rPr lang="ko-KR" altLang="en-US" sz="7700" dirty="0" smtClean="0"/>
              <a:t>대체요법은 주로 자연요법을 주장하는 사람들에 의해 체계화돼</a:t>
            </a:r>
            <a:br>
              <a:rPr lang="ko-KR" altLang="en-US" sz="7700" dirty="0" smtClean="0"/>
            </a:br>
            <a:r>
              <a:rPr lang="ko-KR" altLang="en-US" sz="7700" dirty="0" smtClean="0"/>
              <a:t>시행되고 있는 의료행위</a:t>
            </a:r>
            <a:r>
              <a:rPr lang="en-US" altLang="ko-KR" sz="7700" dirty="0" smtClean="0"/>
              <a:t>.</a:t>
            </a:r>
            <a:r>
              <a:rPr lang="ko-KR" altLang="en-US" sz="7700" dirty="0" smtClean="0"/>
              <a:t>하지만 근거나 효능이 현대의학적으로 검증되지</a:t>
            </a:r>
            <a:br>
              <a:rPr lang="ko-KR" altLang="en-US" sz="7700" dirty="0" smtClean="0"/>
            </a:br>
            <a:r>
              <a:rPr lang="ko-KR" altLang="en-US" sz="7700" dirty="0" smtClean="0"/>
              <a:t>않는다는 이유로 제도권으로부터 배척당해 왔다</a:t>
            </a:r>
            <a:r>
              <a:rPr lang="en-US" altLang="ko-KR" sz="7700" dirty="0" smtClean="0"/>
              <a:t>. </a:t>
            </a:r>
            <a:br>
              <a:rPr lang="en-US" altLang="ko-KR" sz="7700" dirty="0" smtClean="0"/>
            </a:br>
            <a:r>
              <a:rPr lang="en-US" altLang="ko-KR" sz="7700" dirty="0" smtClean="0"/>
              <a:t/>
            </a:r>
            <a:br>
              <a:rPr lang="en-US" altLang="ko-KR" sz="7700" dirty="0" smtClean="0"/>
            </a:br>
            <a:r>
              <a:rPr lang="ko-KR" altLang="en-US" sz="7700" dirty="0" smtClean="0"/>
              <a:t>각종 최신의료시설이 갖춰진 미국 </a:t>
            </a:r>
            <a:r>
              <a:rPr lang="ko-KR" altLang="en-US" sz="7700" dirty="0" err="1" smtClean="0"/>
              <a:t>컬럼비아대</a:t>
            </a:r>
            <a:r>
              <a:rPr lang="ko-KR" altLang="en-US" sz="7700" dirty="0" smtClean="0"/>
              <a:t> 부속병원의 수술실</a:t>
            </a:r>
            <a:r>
              <a:rPr lang="en-US" altLang="ko-KR" sz="7700" dirty="0" smtClean="0"/>
              <a:t>.</a:t>
            </a:r>
            <a:r>
              <a:rPr lang="ko-KR" altLang="en-US" sz="7700" dirty="0" smtClean="0"/>
              <a:t>심장</a:t>
            </a:r>
            <a:br>
              <a:rPr lang="ko-KR" altLang="en-US" sz="7700" dirty="0" smtClean="0"/>
            </a:br>
            <a:r>
              <a:rPr lang="ko-KR" altLang="en-US" sz="7700" dirty="0" smtClean="0"/>
              <a:t>이식수술을 위해 이미 마취상태에 빠진 환자에게 기공치료사가 </a:t>
            </a:r>
            <a:r>
              <a:rPr lang="ko-KR" altLang="en-US" sz="7700" dirty="0" err="1" smtClean="0"/>
              <a:t>기치료를</a:t>
            </a:r>
            <a:r>
              <a:rPr lang="ko-KR" altLang="en-US" sz="7700" dirty="0" smtClean="0"/>
              <a:t/>
            </a:r>
            <a:br>
              <a:rPr lang="ko-KR" altLang="en-US" sz="7700" dirty="0" smtClean="0"/>
            </a:br>
            <a:r>
              <a:rPr lang="ko-KR" altLang="en-US" sz="7700" dirty="0" smtClean="0"/>
              <a:t>하고 있다</a:t>
            </a:r>
            <a:r>
              <a:rPr lang="en-US" altLang="ko-KR" sz="7700" dirty="0" smtClean="0"/>
              <a:t>.</a:t>
            </a:r>
          </a:p>
          <a:p>
            <a:r>
              <a:rPr lang="ko-KR" altLang="en-US" sz="7700" dirty="0" smtClean="0"/>
              <a:t>기공치료사는</a:t>
            </a:r>
            <a:r>
              <a:rPr lang="en-US" altLang="ko-KR" sz="7700" dirty="0" smtClean="0"/>
              <a:t>`</a:t>
            </a:r>
            <a:r>
              <a:rPr lang="ko-KR" altLang="en-US" sz="7700" dirty="0" smtClean="0"/>
              <a:t>당신은 당신의 새로운 심장을 아무런 </a:t>
            </a:r>
            <a:r>
              <a:rPr lang="ko-KR" altLang="en-US" sz="7700" dirty="0" err="1" smtClean="0"/>
              <a:t>거부감없이</a:t>
            </a:r>
            <a:r>
              <a:rPr lang="ko-KR" altLang="en-US" sz="7700" dirty="0" smtClean="0"/>
              <a:t> 기쁜 마음으로</a:t>
            </a:r>
            <a:br>
              <a:rPr lang="ko-KR" altLang="en-US" sz="7700" dirty="0" smtClean="0"/>
            </a:br>
            <a:r>
              <a:rPr lang="ko-KR" altLang="en-US" sz="7700" dirty="0" smtClean="0"/>
              <a:t>받아들일 것</a:t>
            </a:r>
            <a:r>
              <a:rPr lang="en-US" altLang="ko-KR" sz="7700" dirty="0" smtClean="0"/>
              <a:t>`</a:t>
            </a:r>
            <a:r>
              <a:rPr lang="ko-KR" altLang="en-US" sz="7700" dirty="0" smtClean="0"/>
              <a:t>이라는 생각을 담은 기를 환자에게 주고 있다</a:t>
            </a:r>
            <a:r>
              <a:rPr lang="en-US" altLang="ko-KR" sz="7700" dirty="0" smtClean="0"/>
              <a:t>. </a:t>
            </a:r>
            <a:r>
              <a:rPr lang="ko-KR" altLang="en-US" sz="7700" dirty="0" smtClean="0"/>
              <a:t>기공치료가 끝난</a:t>
            </a:r>
            <a:br>
              <a:rPr lang="ko-KR" altLang="en-US" sz="7700" dirty="0" smtClean="0"/>
            </a:br>
            <a:r>
              <a:rPr lang="ko-KR" altLang="en-US" sz="7700" dirty="0" smtClean="0"/>
              <a:t>후 환자는 수술을 받고 </a:t>
            </a:r>
            <a:r>
              <a:rPr lang="ko-KR" altLang="en-US" sz="7700" dirty="0" err="1" smtClean="0"/>
              <a:t>회복실로</a:t>
            </a:r>
            <a:r>
              <a:rPr lang="ko-KR" altLang="en-US" sz="7700" dirty="0" smtClean="0"/>
              <a:t> 옮겨진다</a:t>
            </a:r>
            <a:r>
              <a:rPr lang="en-US" altLang="ko-KR" sz="7700" dirty="0" smtClean="0"/>
              <a:t>.</a:t>
            </a:r>
            <a:r>
              <a:rPr lang="ko-KR" altLang="en-US" sz="7700" dirty="0" smtClean="0"/>
              <a:t>아직 마취에서 깨어나지 못하고</a:t>
            </a:r>
            <a:br>
              <a:rPr lang="ko-KR" altLang="en-US" sz="7700" dirty="0" smtClean="0"/>
            </a:br>
            <a:r>
              <a:rPr lang="ko-KR" altLang="en-US" sz="7700" dirty="0" smtClean="0"/>
              <a:t>있는 환자에게 간호사들이 </a:t>
            </a:r>
            <a:r>
              <a:rPr lang="ko-KR" altLang="en-US" sz="7700" dirty="0" err="1" smtClean="0"/>
              <a:t>번갈아가며</a:t>
            </a:r>
            <a:r>
              <a:rPr lang="ko-KR" altLang="en-US" sz="7700" dirty="0" smtClean="0"/>
              <a:t> 기공치료를 한다</a:t>
            </a:r>
            <a:r>
              <a:rPr lang="en-US" altLang="ko-KR" sz="7700" dirty="0" smtClean="0"/>
              <a:t>. </a:t>
            </a:r>
            <a:br>
              <a:rPr lang="en-US" altLang="ko-KR" sz="7700" dirty="0" smtClean="0"/>
            </a:br>
            <a:r>
              <a:rPr lang="en-US" altLang="ko-KR" sz="7700" dirty="0" smtClean="0"/>
              <a:t/>
            </a:r>
            <a:br>
              <a:rPr lang="en-US" altLang="ko-KR" sz="7700" dirty="0" smtClean="0"/>
            </a:br>
            <a:r>
              <a:rPr lang="ko-KR" altLang="en-US" sz="7700" dirty="0" smtClean="0"/>
              <a:t>기공치료를 처음 도입한 이 병원 심장외과 전문의 </a:t>
            </a:r>
            <a:r>
              <a:rPr lang="ko-KR" altLang="en-US" sz="7700" dirty="0" err="1" smtClean="0"/>
              <a:t>마메스토</a:t>
            </a:r>
            <a:r>
              <a:rPr lang="ko-KR" altLang="en-US" sz="7700" dirty="0" smtClean="0"/>
              <a:t> </a:t>
            </a:r>
            <a:r>
              <a:rPr lang="ko-KR" altLang="en-US" sz="7700" dirty="0" err="1" smtClean="0"/>
              <a:t>오즈</a:t>
            </a:r>
            <a:r>
              <a:rPr lang="ko-KR" altLang="en-US" sz="7700" dirty="0" smtClean="0"/>
              <a:t> 박사는 </a:t>
            </a:r>
            <a:br>
              <a:rPr lang="ko-KR" altLang="en-US" sz="7700" dirty="0" smtClean="0"/>
            </a:br>
            <a:r>
              <a:rPr lang="ko-KR" altLang="en-US" sz="7700" dirty="0" smtClean="0"/>
              <a:t>수술성공률이 높아지는 것은 물론 회복기간도 </a:t>
            </a:r>
            <a:r>
              <a:rPr lang="ko-KR" altLang="en-US" sz="7700" dirty="0" err="1" smtClean="0"/>
              <a:t>짧아지는등</a:t>
            </a:r>
            <a:r>
              <a:rPr lang="ko-KR" altLang="en-US" sz="7700" dirty="0" smtClean="0"/>
              <a:t> 탁월한 효과가</a:t>
            </a:r>
            <a:br>
              <a:rPr lang="ko-KR" altLang="en-US" sz="7700" dirty="0" smtClean="0"/>
            </a:br>
            <a:r>
              <a:rPr lang="ko-KR" altLang="en-US" sz="7700" dirty="0" smtClean="0"/>
              <a:t>있다는 사실을 증명했다</a:t>
            </a:r>
            <a:r>
              <a:rPr lang="en-US" altLang="ko-KR" sz="7700" dirty="0" smtClean="0"/>
              <a:t>. </a:t>
            </a:r>
            <a:br>
              <a:rPr lang="en-US" altLang="ko-KR" sz="7700" dirty="0" smtClean="0"/>
            </a:br>
            <a:r>
              <a:rPr lang="en-US" altLang="ko-KR" sz="7700" dirty="0" smtClean="0"/>
              <a:t/>
            </a:r>
            <a:br>
              <a:rPr lang="en-US" altLang="ko-KR" sz="7700" dirty="0" smtClean="0"/>
            </a:br>
            <a:r>
              <a:rPr lang="ko-KR" altLang="en-US" sz="7700" dirty="0" smtClean="0"/>
              <a:t>처음엔 부정적이던 대학측도 </a:t>
            </a:r>
            <a:r>
              <a:rPr lang="en-US" altLang="ko-KR" sz="7700" dirty="0" smtClean="0"/>
              <a:t>3</a:t>
            </a:r>
            <a:r>
              <a:rPr lang="ko-KR" altLang="en-US" sz="7700" dirty="0" err="1" smtClean="0"/>
              <a:t>천여명의</a:t>
            </a:r>
            <a:r>
              <a:rPr lang="ko-KR" altLang="en-US" sz="7700" dirty="0" smtClean="0"/>
              <a:t> 환자에게서 확실한 효과가 있음을</a:t>
            </a:r>
            <a:br>
              <a:rPr lang="ko-KR" altLang="en-US" sz="7700" dirty="0" smtClean="0"/>
            </a:br>
            <a:r>
              <a:rPr lang="ko-KR" altLang="en-US" sz="7700" dirty="0" smtClean="0"/>
              <a:t>확인</a:t>
            </a:r>
            <a:r>
              <a:rPr lang="en-US" altLang="ko-KR" sz="7700" dirty="0" smtClean="0"/>
              <a:t>, </a:t>
            </a:r>
            <a:r>
              <a:rPr lang="ko-KR" altLang="en-US" sz="7700" dirty="0" smtClean="0"/>
              <a:t>암시를 이용한 최면요법</a:t>
            </a:r>
            <a:r>
              <a:rPr lang="en-US" altLang="ko-KR" sz="7700" dirty="0" smtClean="0"/>
              <a:t>, </a:t>
            </a:r>
            <a:r>
              <a:rPr lang="ko-KR" altLang="en-US" sz="7700" dirty="0" smtClean="0"/>
              <a:t>수기 안마요법</a:t>
            </a:r>
            <a:r>
              <a:rPr lang="en-US" altLang="ko-KR" sz="7700" dirty="0" smtClean="0"/>
              <a:t>, </a:t>
            </a:r>
            <a:r>
              <a:rPr lang="ko-KR" altLang="en-US" sz="7700" dirty="0" err="1" smtClean="0"/>
              <a:t>손에너지</a:t>
            </a:r>
            <a:r>
              <a:rPr lang="ko-KR" altLang="en-US" sz="7700" dirty="0" smtClean="0"/>
              <a:t> 방사요법이라고</a:t>
            </a:r>
            <a:br>
              <a:rPr lang="ko-KR" altLang="en-US" sz="7700" dirty="0" smtClean="0"/>
            </a:br>
            <a:r>
              <a:rPr lang="ko-KR" altLang="en-US" sz="7700" dirty="0" smtClean="0"/>
              <a:t>명명한 </a:t>
            </a:r>
            <a:r>
              <a:rPr lang="ko-KR" altLang="en-US" sz="7700" dirty="0" err="1" smtClean="0"/>
              <a:t>기공치료법등을</a:t>
            </a:r>
            <a:r>
              <a:rPr lang="ko-KR" altLang="en-US" sz="7700" dirty="0" smtClean="0"/>
              <a:t> 연구하는 기여</a:t>
            </a:r>
            <a:r>
              <a:rPr lang="en-US" altLang="ko-KR" sz="7700" dirty="0" smtClean="0"/>
              <a:t>(</a:t>
            </a:r>
            <a:r>
              <a:rPr lang="ko-KR" altLang="en-US" sz="7700" dirty="0" smtClean="0"/>
              <a:t>寄與</a:t>
            </a:r>
            <a:r>
              <a:rPr lang="en-US" altLang="ko-KR" sz="7700" dirty="0" smtClean="0"/>
              <a:t>)</a:t>
            </a:r>
            <a:r>
              <a:rPr lang="ko-KR" altLang="en-US" sz="7700" dirty="0" smtClean="0"/>
              <a:t>요법센터를 개설했다</a:t>
            </a:r>
            <a:r>
              <a:rPr lang="en-US" altLang="ko-KR" sz="7700" dirty="0" smtClean="0"/>
              <a:t>. </a:t>
            </a:r>
            <a:br>
              <a:rPr lang="en-US" altLang="ko-KR" sz="7700" dirty="0" smtClean="0"/>
            </a:br>
            <a:r>
              <a:rPr lang="en-US" altLang="ko-KR" sz="7700" dirty="0" smtClean="0"/>
              <a:t/>
            </a:r>
            <a:br>
              <a:rPr lang="en-US" altLang="ko-KR" sz="7700" dirty="0" smtClean="0"/>
            </a:br>
            <a:r>
              <a:rPr lang="ko-KR" altLang="en-US" sz="7700" dirty="0" err="1" smtClean="0"/>
              <a:t>이같은</a:t>
            </a:r>
            <a:r>
              <a:rPr lang="ko-KR" altLang="en-US" sz="7700" dirty="0" smtClean="0"/>
              <a:t> 현상은 하버드대 의대도 마찬가지다</a:t>
            </a:r>
            <a:r>
              <a:rPr lang="en-US" altLang="ko-KR" sz="7700" dirty="0" smtClean="0"/>
              <a:t>.</a:t>
            </a:r>
            <a:r>
              <a:rPr lang="ko-KR" altLang="en-US" sz="7700" dirty="0" err="1" smtClean="0"/>
              <a:t>하버드대측은</a:t>
            </a:r>
            <a:r>
              <a:rPr lang="ko-KR" altLang="en-US" sz="7700" dirty="0" smtClean="0"/>
              <a:t>“지난 </a:t>
            </a:r>
            <a:r>
              <a:rPr lang="en-US" altLang="ko-KR" sz="7700" dirty="0" smtClean="0"/>
              <a:t>1</a:t>
            </a:r>
            <a:r>
              <a:rPr lang="ko-KR" altLang="en-US" sz="7700" dirty="0" smtClean="0"/>
              <a:t>년간</a:t>
            </a:r>
            <a:br>
              <a:rPr lang="ko-KR" altLang="en-US" sz="7700" dirty="0" smtClean="0"/>
            </a:br>
            <a:r>
              <a:rPr lang="ko-KR" altLang="en-US" sz="7700" dirty="0" smtClean="0"/>
              <a:t>일반진료환자 </a:t>
            </a:r>
            <a:r>
              <a:rPr lang="en-US" altLang="ko-KR" sz="7700" dirty="0" smtClean="0"/>
              <a:t>3</a:t>
            </a:r>
            <a:r>
              <a:rPr lang="ko-KR" altLang="en-US" sz="7700" dirty="0" err="1" smtClean="0"/>
              <a:t>백명을</a:t>
            </a:r>
            <a:r>
              <a:rPr lang="ko-KR" altLang="en-US" sz="7700" dirty="0" smtClean="0"/>
              <a:t> 대상으로 타인의 기도가 수술환자의 회복에 미치는</a:t>
            </a:r>
            <a:br>
              <a:rPr lang="ko-KR" altLang="en-US" sz="7700" dirty="0" smtClean="0"/>
            </a:br>
            <a:r>
              <a:rPr lang="ko-KR" altLang="en-US" sz="7700" dirty="0" smtClean="0"/>
              <a:t>영향을 연구했는데 </a:t>
            </a:r>
            <a:r>
              <a:rPr lang="en-US" altLang="ko-KR" sz="7700" dirty="0" smtClean="0"/>
              <a:t>99%</a:t>
            </a:r>
            <a:r>
              <a:rPr lang="ko-KR" altLang="en-US" sz="7700" dirty="0" smtClean="0"/>
              <a:t>의 환자가 분명한 효과가 있었다고 응답했다</a:t>
            </a:r>
            <a:r>
              <a:rPr lang="en-US" altLang="ko-KR" sz="7700" dirty="0" smtClean="0"/>
              <a:t>"</a:t>
            </a:r>
            <a:r>
              <a:rPr lang="ko-KR" altLang="en-US" sz="7700" dirty="0" smtClean="0"/>
              <a:t>고</a:t>
            </a:r>
            <a:br>
              <a:rPr lang="ko-KR" altLang="en-US" sz="7700" dirty="0" smtClean="0"/>
            </a:br>
            <a:r>
              <a:rPr lang="ko-KR" altLang="en-US" sz="7700" dirty="0" smtClean="0"/>
              <a:t>밝히고 있다</a:t>
            </a:r>
            <a:r>
              <a:rPr lang="en-US" altLang="ko-KR" sz="7700" dirty="0" smtClean="0"/>
              <a:t>. </a:t>
            </a:r>
            <a:br>
              <a:rPr lang="en-US" altLang="ko-KR" sz="7700" dirty="0" smtClean="0"/>
            </a:br>
            <a:r>
              <a:rPr lang="en-US" altLang="ko-KR" sz="7700" dirty="0" smtClean="0"/>
              <a:t/>
            </a:r>
            <a:br>
              <a:rPr lang="en-US" altLang="ko-KR" sz="7700" dirty="0" smtClean="0"/>
            </a:br>
            <a:r>
              <a:rPr lang="ko-KR" altLang="en-US" sz="7700" dirty="0" err="1" smtClean="0"/>
              <a:t>이에따라</a:t>
            </a:r>
            <a:r>
              <a:rPr lang="ko-KR" altLang="en-US" sz="7700" dirty="0" smtClean="0"/>
              <a:t> </a:t>
            </a:r>
            <a:r>
              <a:rPr lang="ko-KR" altLang="en-US" sz="7700" dirty="0" err="1" smtClean="0"/>
              <a:t>뉴욕대</a:t>
            </a:r>
            <a:r>
              <a:rPr lang="ko-KR" altLang="en-US" sz="7700" dirty="0" smtClean="0"/>
              <a:t> 간호학과는 학생들은 물론 현직간호사들에게도 수기안마</a:t>
            </a:r>
            <a:br>
              <a:rPr lang="ko-KR" altLang="en-US" sz="7700" dirty="0" smtClean="0"/>
            </a:br>
            <a:r>
              <a:rPr lang="ko-KR" altLang="en-US" sz="7700" dirty="0" smtClean="0"/>
              <a:t>및 </a:t>
            </a:r>
            <a:r>
              <a:rPr lang="ko-KR" altLang="en-US" sz="7700" dirty="0" err="1" smtClean="0"/>
              <a:t>손에너지</a:t>
            </a:r>
            <a:r>
              <a:rPr lang="ko-KR" altLang="en-US" sz="7700" dirty="0" smtClean="0"/>
              <a:t> 방사치료법을 가르치기 시작했다</a:t>
            </a:r>
            <a:r>
              <a:rPr lang="en-US" altLang="ko-KR" sz="7700" dirty="0" smtClean="0"/>
              <a:t>. </a:t>
            </a:r>
            <a:r>
              <a:rPr lang="ko-KR" altLang="en-US" sz="7700" dirty="0" smtClean="0"/>
              <a:t>미국 의료계는 </a:t>
            </a:r>
            <a:r>
              <a:rPr lang="ko-KR" altLang="en-US" sz="7700" dirty="0" err="1" smtClean="0"/>
              <a:t>이같은</a:t>
            </a:r>
            <a:r>
              <a:rPr lang="ko-KR" altLang="en-US" sz="7700" dirty="0" smtClean="0"/>
              <a:t> 현상을</a:t>
            </a:r>
            <a:br>
              <a:rPr lang="ko-KR" altLang="en-US" sz="7700" dirty="0" smtClean="0"/>
            </a:br>
            <a:r>
              <a:rPr lang="en-US" altLang="ko-KR" sz="7700" dirty="0" smtClean="0"/>
              <a:t>`</a:t>
            </a:r>
            <a:r>
              <a:rPr lang="ko-KR" altLang="en-US" sz="7700" dirty="0" smtClean="0"/>
              <a:t>의료혁명</a:t>
            </a:r>
            <a:r>
              <a:rPr lang="en-US" altLang="ko-KR" sz="7700" dirty="0" smtClean="0"/>
              <a:t>`</a:t>
            </a:r>
            <a:r>
              <a:rPr lang="ko-KR" altLang="en-US" sz="7700" dirty="0" smtClean="0"/>
              <a:t>이라고까지 부를 정도다</a:t>
            </a:r>
            <a:r>
              <a:rPr lang="en-US" altLang="ko-KR" sz="7700" dirty="0" smtClean="0"/>
              <a:t>. </a:t>
            </a:r>
          </a:p>
          <a:p>
            <a:r>
              <a:rPr lang="en-US" altLang="ko-KR" dirty="0" smtClean="0"/>
              <a:t> 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"</a:t>
            </a:r>
            <a:r>
              <a:rPr lang="ko-KR" altLang="en-US" sz="3700" dirty="0" smtClean="0"/>
              <a:t>중국 암환자 기공으로 생존율 높인다</a:t>
            </a:r>
            <a:r>
              <a:rPr lang="en-US" altLang="ko-KR" sz="3700" dirty="0" smtClean="0"/>
              <a:t>."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ko-KR" altLang="en-US" sz="5300" u="sng" dirty="0" err="1" smtClean="0"/>
              <a:t>한겨레</a:t>
            </a:r>
            <a:r>
              <a:rPr lang="ko-KR" altLang="en-US" sz="5300" u="sng" dirty="0" smtClean="0"/>
              <a:t> </a:t>
            </a:r>
            <a:r>
              <a:rPr lang="ko-KR" altLang="en-US" sz="5300" u="sng" dirty="0" err="1" smtClean="0"/>
              <a:t>리빙</a:t>
            </a:r>
            <a:r>
              <a:rPr lang="ko-KR" altLang="en-US" sz="5300" u="sng" dirty="0" smtClean="0"/>
              <a:t> </a:t>
            </a:r>
            <a:r>
              <a:rPr lang="en-US" altLang="ko-KR" sz="5300" u="sng" dirty="0" smtClean="0"/>
              <a:t>98</a:t>
            </a:r>
            <a:r>
              <a:rPr lang="ko-KR" altLang="en-US" sz="5300" u="sng" dirty="0" smtClean="0"/>
              <a:t>년 </a:t>
            </a:r>
            <a:r>
              <a:rPr lang="en-US" altLang="ko-KR" sz="5300" u="sng" dirty="0" smtClean="0"/>
              <a:t>5</a:t>
            </a:r>
            <a:r>
              <a:rPr lang="ko-KR" altLang="en-US" sz="5300" u="sng" dirty="0" smtClean="0"/>
              <a:t>월 </a:t>
            </a:r>
            <a:r>
              <a:rPr lang="en-US" altLang="ko-KR" sz="5300" u="sng" dirty="0" smtClean="0"/>
              <a:t>8</a:t>
            </a:r>
            <a:r>
              <a:rPr lang="ko-KR" altLang="en-US" sz="5300" u="sng" dirty="0" smtClean="0"/>
              <a:t>일자</a:t>
            </a:r>
            <a:r>
              <a:rPr lang="ko-KR" altLang="en-US" sz="5300" dirty="0" smtClean="0"/>
              <a:t> </a:t>
            </a:r>
          </a:p>
          <a:p>
            <a:r>
              <a:rPr lang="en-US" altLang="ko-KR" sz="5300" dirty="0" smtClean="0"/>
              <a:t>"</a:t>
            </a:r>
            <a:r>
              <a:rPr lang="ko-KR" altLang="en-US" sz="5300" dirty="0" smtClean="0"/>
              <a:t>중국 암환자 기공으로 생존율 높인다</a:t>
            </a:r>
            <a:r>
              <a:rPr lang="en-US" altLang="ko-KR" sz="5300" dirty="0" smtClean="0"/>
              <a:t>."</a:t>
            </a:r>
          </a:p>
          <a:p>
            <a:r>
              <a:rPr lang="ko-KR" altLang="en-US" sz="5300" dirty="0" smtClean="0"/>
              <a:t>중국 암환자들을 대상으로 한 조사 결과 암환자들은 현대 의약치료를 받는 이외에 기공을</a:t>
            </a:r>
            <a:br>
              <a:rPr lang="ko-KR" altLang="en-US" sz="5300" dirty="0" smtClean="0"/>
            </a:br>
            <a:r>
              <a:rPr lang="ko-KR" altLang="en-US" sz="5300" dirty="0" smtClean="0"/>
              <a:t>비롯한 중국의 전통적 육체운동을 함으로써 생명을 연장할 수 있는 것으로 밝혀졌다</a:t>
            </a:r>
            <a:r>
              <a:rPr lang="en-US" altLang="ko-KR" sz="5300" dirty="0" smtClean="0"/>
              <a:t>.</a:t>
            </a:r>
          </a:p>
          <a:p>
            <a:r>
              <a:rPr lang="ko-KR" altLang="en-US" sz="5300" dirty="0" err="1" smtClean="0"/>
              <a:t>암발병률이</a:t>
            </a:r>
            <a:r>
              <a:rPr lang="ko-KR" altLang="en-US" sz="5300" dirty="0" smtClean="0"/>
              <a:t> 높은 중국 도시들 가운데 하나인 상하이</a:t>
            </a:r>
            <a:r>
              <a:rPr lang="en-US" altLang="ko-KR" sz="5300" dirty="0" smtClean="0"/>
              <a:t>(</a:t>
            </a:r>
            <a:r>
              <a:rPr lang="ko-KR" altLang="en-US" sz="5300" dirty="0" smtClean="0"/>
              <a:t>상해</a:t>
            </a:r>
            <a:r>
              <a:rPr lang="en-US" altLang="ko-KR" sz="5300" dirty="0" smtClean="0"/>
              <a:t>) </a:t>
            </a:r>
            <a:r>
              <a:rPr lang="ko-KR" altLang="en-US" sz="5300" dirty="0" err="1" smtClean="0"/>
              <a:t>암재활센터</a:t>
            </a:r>
            <a:r>
              <a:rPr lang="ko-KR" altLang="en-US" sz="5300" dirty="0" smtClean="0"/>
              <a:t> 환자 </a:t>
            </a:r>
            <a:r>
              <a:rPr lang="en-US" altLang="ko-KR" sz="5300" dirty="0" smtClean="0"/>
              <a:t>3173</a:t>
            </a:r>
            <a:r>
              <a:rPr lang="ko-KR" altLang="en-US" sz="5300" dirty="0" smtClean="0"/>
              <a:t>명을</a:t>
            </a:r>
            <a:br>
              <a:rPr lang="ko-KR" altLang="en-US" sz="5300" dirty="0" smtClean="0"/>
            </a:br>
            <a:r>
              <a:rPr lang="ko-KR" altLang="en-US" sz="5300" dirty="0" smtClean="0"/>
              <a:t>대상으로 실시한 이 조사는 상하이 암환자들의 </a:t>
            </a:r>
            <a:r>
              <a:rPr lang="en-US" altLang="ko-KR" sz="5300" dirty="0" smtClean="0"/>
              <a:t>5</a:t>
            </a:r>
            <a:r>
              <a:rPr lang="ko-KR" altLang="en-US" sz="5300" dirty="0" smtClean="0"/>
              <a:t>년간 생존율이 지난 </a:t>
            </a:r>
            <a:r>
              <a:rPr lang="en-US" altLang="ko-KR" sz="5300" dirty="0" smtClean="0"/>
              <a:t>93</a:t>
            </a:r>
            <a:r>
              <a:rPr lang="ko-KR" altLang="en-US" sz="5300" dirty="0" smtClean="0"/>
              <a:t>년 </a:t>
            </a:r>
            <a:r>
              <a:rPr lang="en-US" altLang="ko-KR" sz="5300" dirty="0" smtClean="0"/>
              <a:t>33.6%</a:t>
            </a:r>
            <a:r>
              <a:rPr lang="ko-KR" altLang="en-US" sz="5300" dirty="0" smtClean="0"/>
              <a:t>에서</a:t>
            </a:r>
            <a:br>
              <a:rPr lang="ko-KR" altLang="en-US" sz="5300" dirty="0" smtClean="0"/>
            </a:br>
            <a:r>
              <a:rPr lang="en-US" altLang="ko-KR" sz="5300" dirty="0" smtClean="0"/>
              <a:t>48%</a:t>
            </a:r>
            <a:r>
              <a:rPr lang="ko-KR" altLang="en-US" sz="5300" dirty="0" smtClean="0"/>
              <a:t>로 높아졌다고 전하고 약 </a:t>
            </a:r>
            <a:r>
              <a:rPr lang="en-US" altLang="ko-KR" sz="5300" dirty="0" smtClean="0"/>
              <a:t>88%</a:t>
            </a:r>
            <a:r>
              <a:rPr lang="ko-KR" altLang="en-US" sz="5300" dirty="0" smtClean="0"/>
              <a:t>에 달하는 환자들이 다양한 형태의 운동을 정기적으로</a:t>
            </a:r>
            <a:br>
              <a:rPr lang="ko-KR" altLang="en-US" sz="5300" dirty="0" smtClean="0"/>
            </a:br>
            <a:r>
              <a:rPr lang="ko-KR" altLang="en-US" sz="5300" dirty="0" smtClean="0"/>
              <a:t>하고 있다고 밝혔다</a:t>
            </a:r>
            <a:r>
              <a:rPr lang="en-US" altLang="ko-KR" sz="5300" dirty="0" smtClean="0"/>
              <a:t>. </a:t>
            </a:r>
          </a:p>
          <a:p>
            <a:r>
              <a:rPr lang="ko-KR" altLang="en-US" sz="5300" dirty="0" smtClean="0"/>
              <a:t>특히 환자 가운데 </a:t>
            </a:r>
            <a:r>
              <a:rPr lang="en-US" altLang="ko-KR" sz="5300" dirty="0" smtClean="0"/>
              <a:t>59% </a:t>
            </a:r>
            <a:r>
              <a:rPr lang="ko-KR" altLang="en-US" sz="5300" dirty="0" smtClean="0"/>
              <a:t>이상은 암환자들을 위해 특별히 고안된 호흡훈련인 </a:t>
            </a:r>
            <a:r>
              <a:rPr lang="en-US" altLang="ko-KR" sz="5300" dirty="0" smtClean="0"/>
              <a:t>`</a:t>
            </a:r>
            <a:r>
              <a:rPr lang="ko-KR" altLang="en-US" sz="5300" dirty="0" smtClean="0"/>
              <a:t>구오 링</a:t>
            </a:r>
            <a:r>
              <a:rPr lang="en-US" altLang="ko-KR" sz="5300" dirty="0" smtClean="0"/>
              <a:t>`</a:t>
            </a:r>
            <a:r>
              <a:rPr lang="ko-KR" altLang="en-US" sz="5300" dirty="0" smtClean="0"/>
              <a:t>기공에</a:t>
            </a:r>
            <a:br>
              <a:rPr lang="ko-KR" altLang="en-US" sz="5300" dirty="0" smtClean="0"/>
            </a:br>
            <a:r>
              <a:rPr lang="ko-KR" altLang="en-US" sz="5300" dirty="0" smtClean="0"/>
              <a:t>몰두하고 있는 것으로 나타났다</a:t>
            </a:r>
            <a:r>
              <a:rPr lang="en-US" altLang="ko-KR" sz="5300" dirty="0" smtClean="0"/>
              <a:t>. </a:t>
            </a:r>
            <a:r>
              <a:rPr lang="ko-KR" altLang="en-US" sz="5300" dirty="0" smtClean="0"/>
              <a:t>이런 운동결과로 환자 </a:t>
            </a:r>
          </a:p>
          <a:p>
            <a:r>
              <a:rPr lang="ko-KR" altLang="en-US" sz="5300" dirty="0" smtClean="0"/>
              <a:t>가운데 </a:t>
            </a:r>
            <a:r>
              <a:rPr lang="en-US" altLang="ko-KR" sz="5300" dirty="0" smtClean="0"/>
              <a:t>66.5%</a:t>
            </a:r>
            <a:r>
              <a:rPr lang="ko-KR" altLang="en-US" sz="5300" dirty="0" smtClean="0"/>
              <a:t>가 암과 관련된 부정적 반응을 더 이상 나끼지 않다고 밝혔으며 </a:t>
            </a:r>
            <a:r>
              <a:rPr lang="en-US" altLang="ko-KR" sz="5300" dirty="0" smtClean="0"/>
              <a:t>39.7%</a:t>
            </a:r>
            <a:r>
              <a:rPr lang="ko-KR" altLang="en-US" sz="5300" dirty="0" smtClean="0"/>
              <a:t>는</a:t>
            </a:r>
            <a:br>
              <a:rPr lang="ko-KR" altLang="en-US" sz="5300" dirty="0" smtClean="0"/>
            </a:br>
            <a:r>
              <a:rPr lang="ko-KR" altLang="en-US" sz="5300" dirty="0" smtClean="0"/>
              <a:t>백혈구의 증가</a:t>
            </a:r>
            <a:r>
              <a:rPr lang="en-US" altLang="ko-KR" sz="5300" dirty="0" smtClean="0"/>
              <a:t>, 40.8%</a:t>
            </a:r>
            <a:r>
              <a:rPr lang="ko-KR" altLang="en-US" sz="5300" dirty="0" smtClean="0"/>
              <a:t>는 편한 수면을 즐기고 있다고 보고한 것으로 이 조사는 전했다</a:t>
            </a:r>
            <a:r>
              <a:rPr lang="en-US" altLang="ko-KR" sz="5300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  </a:t>
            </a:r>
            <a:r>
              <a:rPr lang="ko-KR" altLang="en-US" sz="3100" dirty="0" smtClean="0"/>
              <a:t>마음을 다스려 병을 치료하는 대법이니라</a:t>
            </a:r>
            <a:r>
              <a:rPr lang="en-US" altLang="ko-KR" sz="3100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*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병을 다스리고자 할 때는 무엇보다도 먼저 </a:t>
            </a:r>
            <a:r>
              <a:rPr lang="ko-KR" altLang="en-US" dirty="0" err="1" smtClean="0">
                <a:latin typeface="휴먼옛체" pitchFamily="18" charset="-127"/>
                <a:ea typeface="휴먼옛체" pitchFamily="18" charset="-127"/>
              </a:rPr>
              <a:t>그마음을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 다스려야 하며</a:t>
            </a:r>
          </a:p>
          <a:p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  마음을 바르게 함으로서 진리에 합당하게 하고 병자로 하여금</a:t>
            </a:r>
          </a:p>
          <a:p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  마음속에 모든 의심이나 걱정</a:t>
            </a:r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. 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또는 </a:t>
            </a:r>
            <a:r>
              <a:rPr lang="ko-KR" altLang="en-US" dirty="0" err="1" smtClean="0">
                <a:latin typeface="휴먼옛체" pitchFamily="18" charset="-127"/>
                <a:ea typeface="휴먼옛체" pitchFamily="18" charset="-127"/>
              </a:rPr>
              <a:t>생각속의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 망상과 일체의 불평을 몽땅 쫓아 내야 한다</a:t>
            </a:r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.</a:t>
            </a:r>
          </a:p>
          <a:p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 </a:t>
            </a:r>
          </a:p>
          <a:p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  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세상 만사가 결국 </a:t>
            </a:r>
            <a:r>
              <a:rPr lang="ko-KR" altLang="en-US" dirty="0" err="1" smtClean="0">
                <a:latin typeface="휴먼옛체" pitchFamily="18" charset="-127"/>
                <a:ea typeface="휴먼옛체" pitchFamily="18" charset="-127"/>
              </a:rPr>
              <a:t>알고보면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 허무한 것이며 종일 이루어 놓았다는 사업도 망상에 불과한 것이다</a:t>
            </a:r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.</a:t>
            </a:r>
          </a:p>
          <a:p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  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또한 나의 존재 가치도 알고 보면 환각일 따름이며 사람이 울고 웃고 하는 길흉화복이란 것도 </a:t>
            </a:r>
            <a:r>
              <a:rPr lang="ko-KR" altLang="en-US" dirty="0" err="1" smtClean="0">
                <a:latin typeface="휴먼옛체" pitchFamily="18" charset="-127"/>
                <a:ea typeface="휴먼옛체" pitchFamily="18" charset="-127"/>
              </a:rPr>
              <a:t>본시없는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 것이니</a:t>
            </a:r>
          </a:p>
          <a:p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  나고 죽고 하는 것도 모두 한낱 </a:t>
            </a:r>
            <a:r>
              <a:rPr lang="ko-KR" altLang="en-US" dirty="0" err="1" smtClean="0">
                <a:latin typeface="휴먼옛체" pitchFamily="18" charset="-127"/>
                <a:ea typeface="휴먼옛체" pitchFamily="18" charset="-127"/>
              </a:rPr>
              <a:t>꿈인것이다</a:t>
            </a:r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.</a:t>
            </a:r>
          </a:p>
          <a:p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 </a:t>
            </a:r>
          </a:p>
          <a:p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   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이렇게 깨닫고 나면 만사가 </a:t>
            </a:r>
            <a:r>
              <a:rPr lang="ko-KR" altLang="en-US" dirty="0" err="1" smtClean="0">
                <a:latin typeface="휴먼옛체" pitchFamily="18" charset="-127"/>
                <a:ea typeface="휴먼옛체" pitchFamily="18" charset="-127"/>
              </a:rPr>
              <a:t>후련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 하게 해석이 되어 마음이 저절로 </a:t>
            </a:r>
            <a:r>
              <a:rPr lang="ko-KR" altLang="en-US" dirty="0" err="1" smtClean="0">
                <a:latin typeface="휴먼옛체" pitchFamily="18" charset="-127"/>
                <a:ea typeface="휴먼옛체" pitchFamily="18" charset="-127"/>
              </a:rPr>
              <a:t>개끗하게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 되고 병도 </a:t>
            </a:r>
            <a:r>
              <a:rPr lang="ko-KR" altLang="en-US" dirty="0" err="1" smtClean="0">
                <a:latin typeface="휴먼옛체" pitchFamily="18" charset="-127"/>
                <a:ea typeface="휴먼옛체" pitchFamily="18" charset="-127"/>
              </a:rPr>
              <a:t>낳게된다</a:t>
            </a:r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.</a:t>
            </a:r>
          </a:p>
          <a:p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   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이렇게 된다면 입에 약을 </a:t>
            </a:r>
            <a:r>
              <a:rPr lang="ko-KR" altLang="en-US" dirty="0" err="1" smtClean="0">
                <a:latin typeface="휴먼옛체" pitchFamily="18" charset="-127"/>
                <a:ea typeface="휴먼옛체" pitchFamily="18" charset="-127"/>
              </a:rPr>
              <a:t>넣기전에</a:t>
            </a:r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 벌서 병을 일어 버리게 되는데 이것이 바로 진인 이 도로서 </a:t>
            </a:r>
          </a:p>
          <a:p>
            <a:r>
              <a:rPr lang="ko-KR" altLang="en-US" dirty="0" smtClean="0">
                <a:latin typeface="휴먼옛체" pitchFamily="18" charset="-127"/>
                <a:ea typeface="휴먼옛체" pitchFamily="18" charset="-127"/>
              </a:rPr>
              <a:t>    마음을 다스려 병을 치료하는 대법이니라</a:t>
            </a:r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73394" y="1376999"/>
            <a:ext cx="7772400" cy="3429000"/>
          </a:xfrm>
        </p:spPr>
        <p:txBody>
          <a:bodyPr>
            <a:noAutofit/>
          </a:bodyPr>
          <a:lstStyle/>
          <a:p>
            <a:r>
              <a:rPr lang="ko-KR" altLang="en-US" sz="1600" dirty="0" err="1" smtClean="0"/>
              <a:t>청혈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淸血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요법이란 말 그대로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탁한 피를 맑게 해주는 것을 목적으로 하는 치료법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을 말하는데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 방법은 표면이 매끄럽고 딱딱한 기구나 금속성 물건을 사용해 피부를 긁거나 두드리고 손가락을 이용해 인체의 특정부위를 꼬집거나 두드리는 물리적 자극을 반복하는 등의 간단한 시술방식을 통해 이루어지는 대체요법이다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이렇게 하여 반복된 물리적 자극을 받은 피부 표면에는 피가 뭉치는 </a:t>
            </a:r>
            <a:r>
              <a:rPr lang="ko-KR" altLang="en-US" sz="1600" dirty="0" err="1" smtClean="0"/>
              <a:t>어혈점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瘀血點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이나 어혈반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瘀血斑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또는 쌀알크기의 반점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斑點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형태의 출혈흔적들을 만들어 내게 되는데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치료법의 핵심은 통증을 느끼지 않는 강도의 반복된 자극으로 출혈흔적들을 만들어 내는 데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err="1" smtClean="0"/>
              <a:t>청혈요법이라는</a:t>
            </a:r>
            <a:r>
              <a:rPr lang="ko-KR" altLang="en-US" sz="1600" dirty="0" smtClean="0"/>
              <a:t> 이름은 한국의 이유선씨에 의해 구체적으로 체계화되면서 붙여진 이름이다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그러나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 치료방식이나 논리는 아주 오래 전 중국에서 전통적으로 </a:t>
            </a:r>
            <a:r>
              <a:rPr lang="ko-KR" altLang="en-US" sz="1800" dirty="0" smtClean="0"/>
              <a:t>전해오는 민간 의학인 </a:t>
            </a:r>
            <a:r>
              <a:rPr lang="ko-KR" altLang="en-US" sz="1800" dirty="0" err="1" smtClean="0"/>
              <a:t>꽈샤법</a:t>
            </a:r>
            <a:r>
              <a:rPr lang="en-US" altLang="ko-KR" sz="1800" dirty="0" smtClean="0"/>
              <a:t>()</a:t>
            </a:r>
            <a:r>
              <a:rPr lang="ko-KR" altLang="en-US" sz="1800" dirty="0" smtClean="0"/>
              <a:t>에서 그 기원을 찾아볼 수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현실적으로 중국의 </a:t>
            </a:r>
            <a:r>
              <a:rPr lang="ko-KR" altLang="en-US" sz="1800" dirty="0" err="1" smtClean="0"/>
              <a:t>꽈샤법과</a:t>
            </a:r>
            <a:r>
              <a:rPr lang="ko-KR" altLang="en-US" sz="1800" dirty="0" smtClean="0"/>
              <a:t> 우리 나라의 전통의학인 </a:t>
            </a:r>
            <a:r>
              <a:rPr lang="ko-KR" altLang="en-US" sz="1800" dirty="0" err="1" smtClean="0"/>
              <a:t>고타법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拷打法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이 결합된 형식을 갖추고 있다</a:t>
            </a:r>
            <a:r>
              <a:rPr lang="en-US" altLang="ko-KR" sz="1800" dirty="0" smtClean="0"/>
              <a:t>. </a:t>
            </a:r>
            <a:br>
              <a:rPr lang="en-US" altLang="ko-KR" sz="1800" dirty="0" smtClean="0"/>
            </a:b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중국의 </a:t>
            </a:r>
            <a:r>
              <a:rPr lang="ko-KR" altLang="en-US" sz="3200" dirty="0" err="1" smtClean="0"/>
              <a:t>꽈샤법은</a:t>
            </a:r>
            <a:r>
              <a:rPr lang="ko-KR" altLang="en-US" sz="3200" dirty="0" smtClean="0"/>
              <a:t> 의료적인 관점이 강해 중국 침술의 원리가 되는 경락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經絡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이나 경혈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經穴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이론에 철저하게 접목되어 있는데 반해</a:t>
            </a:r>
            <a:r>
              <a:rPr lang="en-US" altLang="ko-KR" sz="3200" dirty="0" smtClean="0"/>
              <a:t>, </a:t>
            </a:r>
            <a:r>
              <a:rPr lang="ko-KR" altLang="en-US" sz="3200" dirty="0" err="1" smtClean="0"/>
              <a:t>청혈요법은</a:t>
            </a:r>
            <a:r>
              <a:rPr lang="ko-KR" altLang="en-US" sz="3200" dirty="0" smtClean="0"/>
              <a:t> 경락이나 경혈에 대한 전문가적인 지식이 없더라도 스스로 또는 가까운 친지에게 간단하게 시술할 수 있고 그 효과 또한 기대 이상으로 나타난다는 장점이 있다</a:t>
            </a:r>
            <a:r>
              <a:rPr lang="en-US" altLang="ko-KR" sz="3200" dirty="0" smtClean="0"/>
              <a:t>. </a:t>
            </a:r>
            <a:br>
              <a:rPr lang="en-US" altLang="ko-KR" sz="3200" dirty="0" smtClean="0"/>
            </a:br>
            <a:r>
              <a:rPr lang="ko-KR" altLang="en-US" sz="3200" dirty="0" smtClean="0"/>
              <a:t>물론</a:t>
            </a:r>
            <a:r>
              <a:rPr lang="en-US" altLang="ko-KR" sz="3200" dirty="0" smtClean="0"/>
              <a:t>, </a:t>
            </a:r>
            <a:r>
              <a:rPr lang="ko-KR" altLang="en-US" sz="3200" dirty="0" err="1" smtClean="0"/>
              <a:t>청혈요법의</a:t>
            </a:r>
            <a:r>
              <a:rPr lang="ko-KR" altLang="en-US" sz="3200" dirty="0" smtClean="0"/>
              <a:t> 경우도 수준이 올라가면 경혈이나 경락에 대한 이해가 필요하고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이에 대한 전문적 지식이 갖추어져야만 보다 효율적인 치료효과를 기대할 수 있다</a:t>
            </a:r>
            <a:r>
              <a:rPr lang="en-US" altLang="ko-KR" sz="3200" dirty="0" smtClean="0"/>
              <a:t>. </a:t>
            </a:r>
            <a:br>
              <a:rPr lang="en-US" altLang="ko-KR" sz="3200" dirty="0" smtClean="0"/>
            </a:b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그런 의미에서 본다면 중국의 </a:t>
            </a:r>
            <a:r>
              <a:rPr lang="ko-KR" altLang="en-US" sz="3200" dirty="0" err="1" smtClean="0"/>
              <a:t>꽈샤법보다</a:t>
            </a:r>
            <a:r>
              <a:rPr lang="ko-KR" altLang="en-US" sz="3200" dirty="0" smtClean="0"/>
              <a:t> 시술 방법이 간단하고 높은 치료효과를 거둘 수 있어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인체의 자연 치유력을 극대화하기 위한 대체요법으로 조금도 손색이 없는 치료법이라 할 수 있다</a:t>
            </a:r>
            <a:r>
              <a:rPr lang="en-US" altLang="ko-KR" sz="3200" dirty="0" smtClean="0"/>
              <a:t>. </a:t>
            </a:r>
            <a:br>
              <a:rPr lang="en-US" altLang="ko-KR" sz="3200" dirty="0" smtClean="0"/>
            </a:b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한편</a:t>
            </a:r>
            <a:r>
              <a:rPr lang="en-US" altLang="ko-KR" sz="3200" dirty="0" smtClean="0"/>
              <a:t>, </a:t>
            </a:r>
            <a:r>
              <a:rPr lang="ko-KR" altLang="en-US" sz="3200" dirty="0" err="1" smtClean="0"/>
              <a:t>청혈요법과</a:t>
            </a:r>
            <a:r>
              <a:rPr lang="ko-KR" altLang="en-US" sz="3200" dirty="0" smtClean="0"/>
              <a:t> 흡사한 요법이 서양의학에도 있는데 이것이 바로 </a:t>
            </a:r>
            <a:r>
              <a:rPr lang="ko-KR" altLang="en-US" sz="3200" dirty="0" err="1" smtClean="0"/>
              <a:t>임파계</a:t>
            </a:r>
            <a:r>
              <a:rPr lang="ko-KR" altLang="en-US" sz="3200" dirty="0" smtClean="0"/>
              <a:t> 체조다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명칭이 체조여서 다른 이야기 같지만 놀랍게도 이 체조는 남미 </a:t>
            </a:r>
            <a:r>
              <a:rPr lang="ko-KR" altLang="en-US" sz="3200" dirty="0" err="1" smtClean="0"/>
              <a:t>마야족들의</a:t>
            </a:r>
            <a:r>
              <a:rPr lang="ko-KR" altLang="en-US" sz="3200" dirty="0" smtClean="0"/>
              <a:t> 치료법에서 기인한 것이라고 한다</a:t>
            </a:r>
            <a:r>
              <a:rPr lang="en-US" altLang="ko-KR" sz="3200" dirty="0" smtClean="0"/>
              <a:t>. </a:t>
            </a:r>
            <a:r>
              <a:rPr lang="ko-KR" altLang="en-US" sz="3200" dirty="0" err="1" smtClean="0"/>
              <a:t>마야족은</a:t>
            </a:r>
            <a:r>
              <a:rPr lang="ko-KR" altLang="en-US" sz="3200" dirty="0" smtClean="0"/>
              <a:t> 상대방을 손바닥으로 두들기거나 꼬집는 체조법을 사용하고 있었던 것이다</a:t>
            </a:r>
            <a:r>
              <a:rPr lang="en-US" altLang="ko-KR" sz="3200" dirty="0" smtClean="0"/>
              <a:t>. </a:t>
            </a:r>
            <a:br>
              <a:rPr lang="en-US" altLang="ko-KR" sz="3200" dirty="0" smtClean="0"/>
            </a:b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서양의학에서는 체내의 </a:t>
            </a:r>
            <a:r>
              <a:rPr lang="ko-KR" altLang="en-US" sz="3200" dirty="0" err="1" smtClean="0"/>
              <a:t>임파액이</a:t>
            </a:r>
            <a:r>
              <a:rPr lang="ko-KR" altLang="en-US" sz="3200" dirty="0" smtClean="0"/>
              <a:t> 전신의 세포를 활성화시키고 노폐물을 운반한다고 판단하고 있는데 </a:t>
            </a:r>
            <a:r>
              <a:rPr lang="ko-KR" altLang="en-US" sz="3200" dirty="0" err="1" smtClean="0"/>
              <a:t>임파계체조는</a:t>
            </a:r>
            <a:r>
              <a:rPr lang="ko-KR" altLang="en-US" sz="3200" dirty="0" smtClean="0"/>
              <a:t> 현재 독일의 전통의학의 한 부분으로 계승되고 있는 것으로 알려진다</a:t>
            </a:r>
            <a:r>
              <a:rPr lang="en-US" altLang="ko-KR" sz="3200" dirty="0" smtClean="0"/>
              <a:t>.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err="1" smtClean="0"/>
              <a:t>청혈요법의</a:t>
            </a:r>
            <a:r>
              <a:rPr lang="ko-KR" altLang="en-US" sz="2800" dirty="0" smtClean="0"/>
              <a:t> 기원은 중국의 </a:t>
            </a:r>
            <a:r>
              <a:rPr lang="ko-KR" altLang="en-US" sz="2800" dirty="0" err="1" smtClean="0"/>
              <a:t>꽈샤법</a:t>
            </a:r>
            <a:r>
              <a:rPr lang="ko-KR" altLang="en-US" sz="2800" dirty="0" smtClean="0"/>
              <a:t> </a:t>
            </a:r>
            <a:br>
              <a:rPr lang="ko-KR" altLang="en-US" sz="2800" dirty="0" smtClean="0"/>
            </a:br>
            <a:r>
              <a:rPr lang="ko-KR" altLang="en-US" sz="2800" dirty="0" smtClean="0"/>
              <a:t>먼저 </a:t>
            </a:r>
            <a:r>
              <a:rPr lang="ko-KR" altLang="en-US" sz="2800" dirty="0" err="1" smtClean="0"/>
              <a:t>청혈요법의</a:t>
            </a:r>
            <a:r>
              <a:rPr lang="ko-KR" altLang="en-US" sz="2800" dirty="0" smtClean="0"/>
              <a:t> 원조라고 할 수 있는 </a:t>
            </a:r>
            <a:r>
              <a:rPr lang="ko-KR" altLang="en-US" sz="2800" dirty="0" err="1" smtClean="0"/>
              <a:t>꽈샤법</a:t>
            </a:r>
            <a:r>
              <a:rPr lang="en-US" altLang="ko-KR" sz="2800" dirty="0" smtClean="0"/>
              <a:t>()</a:t>
            </a:r>
            <a:r>
              <a:rPr lang="ko-KR" altLang="en-US" sz="2800" dirty="0" smtClean="0"/>
              <a:t>에 대해 알아보자</a:t>
            </a:r>
            <a:r>
              <a:rPr lang="en-US" altLang="ko-KR" sz="2800" dirty="0" smtClean="0"/>
              <a:t>. </a:t>
            </a:r>
            <a:br>
              <a:rPr lang="en-US" altLang="ko-KR" sz="2800" dirty="0" smtClean="0"/>
            </a:br>
            <a:r>
              <a:rPr lang="ko-KR" altLang="en-US" sz="2800" dirty="0" err="1" smtClean="0"/>
              <a:t>꽈샤법은</a:t>
            </a:r>
            <a:r>
              <a:rPr lang="ko-KR" altLang="en-US" sz="2800" dirty="0" smtClean="0"/>
              <a:t> 물소 뼈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사기 접시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숟가락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중국식 국자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주걱 등의 다양한 도구로 피부에 긁기나 문지르기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혹은 손가락으로 꼬집어 자극을 줌으로써 질병을 치유하는 전통적인 중국의 민간 의학이다</a:t>
            </a:r>
            <a:r>
              <a:rPr lang="en-US" altLang="ko-KR" sz="2800" dirty="0" smtClean="0"/>
              <a:t>. </a:t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err="1" smtClean="0"/>
              <a:t>꽈샤법은</a:t>
            </a:r>
            <a:r>
              <a:rPr lang="ko-KR" altLang="en-US" sz="2800" dirty="0" smtClean="0"/>
              <a:t> 중국의 고대의서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古代醫書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에서부터 그 기록을 찾아볼 수 있는 역사가 매우 오래된 치료법인데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원</a:t>
            </a:r>
            <a:r>
              <a:rPr lang="en-US" altLang="ko-KR" sz="2800" dirty="0" smtClean="0"/>
              <a:t>·</a:t>
            </a:r>
            <a:r>
              <a:rPr lang="ko-KR" altLang="en-US" sz="2800" dirty="0" smtClean="0"/>
              <a:t>명 시대의 </a:t>
            </a:r>
            <a:r>
              <a:rPr lang="ko-KR" altLang="en-US" sz="2800" dirty="0" err="1" smtClean="0"/>
              <a:t>의가에는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'</a:t>
            </a:r>
            <a:r>
              <a:rPr lang="ko-KR" altLang="en-US" sz="2800" dirty="0" smtClean="0"/>
              <a:t>가볍게 두드려서 치료한다</a:t>
            </a:r>
            <a:r>
              <a:rPr lang="en-US" altLang="ko-KR" sz="2800" dirty="0" smtClean="0"/>
              <a:t>'</a:t>
            </a:r>
            <a:r>
              <a:rPr lang="ko-KR" altLang="en-US" sz="2800" dirty="0" smtClean="0"/>
              <a:t>이라는 기록이 있었으며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청나라 시대의 의서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醫書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인 </a:t>
            </a:r>
            <a:r>
              <a:rPr lang="en-US" altLang="ko-KR" sz="2800" dirty="0" smtClean="0"/>
              <a:t>『</a:t>
            </a:r>
            <a:r>
              <a:rPr lang="ko-KR" altLang="en-US" sz="2800" dirty="0" err="1" smtClean="0"/>
              <a:t>사장옥형</a:t>
            </a:r>
            <a:r>
              <a:rPr lang="en-US" altLang="ko-KR" sz="2800" dirty="0" smtClean="0"/>
              <a:t>()』</a:t>
            </a:r>
            <a:r>
              <a:rPr lang="ko-KR" altLang="en-US" sz="2800" dirty="0" smtClean="0"/>
              <a:t>에는 좀 더 구체적으로 </a:t>
            </a:r>
            <a:r>
              <a:rPr lang="en-US" altLang="ko-KR" sz="2800" dirty="0" smtClean="0"/>
              <a:t>'</a:t>
            </a:r>
            <a:r>
              <a:rPr lang="ko-KR" altLang="en-US" sz="2800" dirty="0" smtClean="0"/>
              <a:t>등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척추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목뼈의 위아래와 앞가슴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양쪽 옆구리 근육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팔다리에 향유를 바르고 동전을 이용해서 문지른다</a:t>
            </a:r>
            <a:r>
              <a:rPr lang="en-US" altLang="ko-KR" sz="2800" dirty="0" smtClean="0"/>
              <a:t>. </a:t>
            </a:r>
            <a:br>
              <a:rPr lang="en-US" altLang="ko-KR" sz="2800" dirty="0" smtClean="0"/>
            </a:br>
            <a:r>
              <a:rPr lang="ko-KR" altLang="en-US" sz="2800" dirty="0" smtClean="0"/>
              <a:t>혀는 가느다란 솔로 긁고 머리나 얼굴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턱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목은 면사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綿絲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나 마사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麻絲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로 기름을 찍어서 문지른다</a:t>
            </a:r>
            <a:r>
              <a:rPr lang="en-US" altLang="ko-KR" sz="2800" dirty="0" smtClean="0"/>
              <a:t>'</a:t>
            </a:r>
            <a:r>
              <a:rPr lang="ko-KR" altLang="en-US" sz="2800" dirty="0" smtClean="0"/>
              <a:t>고 기록되어 있다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또</a:t>
            </a:r>
            <a:r>
              <a:rPr lang="en-US" altLang="ko-KR" sz="2800" dirty="0" smtClean="0"/>
              <a:t>, 『</a:t>
            </a:r>
            <a:r>
              <a:rPr lang="ko-KR" altLang="en-US" sz="2800" dirty="0" err="1" smtClean="0"/>
              <a:t>이약병문</a:t>
            </a:r>
            <a:r>
              <a:rPr lang="en-US" altLang="ko-KR" sz="2800" dirty="0" smtClean="0"/>
              <a:t>()』</a:t>
            </a:r>
            <a:r>
              <a:rPr lang="ko-KR" altLang="en-US" sz="2800" dirty="0" smtClean="0"/>
              <a:t>에는 </a:t>
            </a:r>
            <a:r>
              <a:rPr lang="en-US" altLang="ko-KR" sz="2800" dirty="0" smtClean="0"/>
              <a:t>'</a:t>
            </a:r>
            <a:r>
              <a:rPr lang="ko-KR" altLang="en-US" sz="2800" dirty="0" smtClean="0"/>
              <a:t>양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陽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적인 사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邪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로 인하여 배가 아플 때는 도자기로 된 숟가락에 기름을 발라서 등골뼈를 긁어준다</a:t>
            </a:r>
            <a:r>
              <a:rPr lang="en-US" altLang="ko-KR" sz="2800" dirty="0" smtClean="0"/>
              <a:t>. </a:t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오장의 모든 경락은 척추를 지나가기 때문에 등골뼈를 긁어주면 병을 일으키는 사기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邪氣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가 내려가게 되므로 병은 자연히 낫게 된다</a:t>
            </a:r>
            <a:r>
              <a:rPr lang="en-US" altLang="ko-KR" sz="2800" dirty="0" smtClean="0"/>
              <a:t>'</a:t>
            </a:r>
            <a:r>
              <a:rPr lang="ko-KR" altLang="en-US" sz="2800" dirty="0" smtClean="0"/>
              <a:t>는 기록이 기술되어 있다</a:t>
            </a:r>
            <a:r>
              <a:rPr lang="en-US" altLang="ko-KR" sz="2800" dirty="0" smtClean="0"/>
              <a:t>. </a:t>
            </a:r>
            <a:br>
              <a:rPr lang="en-US" altLang="ko-KR" sz="2800" dirty="0" smtClean="0"/>
            </a:br>
            <a:r>
              <a:rPr lang="en-US" altLang="ko-KR" sz="2800" dirty="0" smtClean="0"/>
              <a:t>&lt;</a:t>
            </a:r>
            <a:r>
              <a:rPr lang="ko-KR" altLang="en-US" sz="2800" dirty="0" err="1" smtClean="0"/>
              <a:t>꽈샤</a:t>
            </a:r>
            <a:r>
              <a:rPr lang="ko-KR" altLang="en-US" sz="2800" dirty="0" smtClean="0"/>
              <a:t> 도구들</a:t>
            </a:r>
            <a:r>
              <a:rPr lang="en-US" altLang="ko-KR" sz="2800" dirty="0" smtClean="0"/>
              <a:t>&gt; </a:t>
            </a:r>
            <a:br>
              <a:rPr lang="en-US" altLang="ko-KR" sz="2800" dirty="0" smtClean="0"/>
            </a:br>
            <a:r>
              <a:rPr lang="ko-KR" altLang="en-US" sz="2800" dirty="0" err="1" smtClean="0"/>
              <a:t>꽈샤법과</a:t>
            </a:r>
            <a:r>
              <a:rPr lang="ko-KR" altLang="en-US" sz="2800" dirty="0" smtClean="0"/>
              <a:t> 비슷한 형태로 전해오는 우리 나라의 전통의학에 대한 기록을 우리 나라의</a:t>
            </a:r>
            <a:r>
              <a:rPr lang="en-US" altLang="ko-KR" sz="2800" dirty="0" smtClean="0"/>
              <a:t>『</a:t>
            </a:r>
            <a:r>
              <a:rPr lang="ko-KR" altLang="en-US" sz="2800" dirty="0" smtClean="0"/>
              <a:t>동의보감</a:t>
            </a:r>
            <a:r>
              <a:rPr lang="en-US" altLang="ko-KR" sz="2800" dirty="0" smtClean="0"/>
              <a:t>』</a:t>
            </a:r>
            <a:r>
              <a:rPr lang="ko-KR" altLang="en-US" sz="2800" dirty="0" smtClean="0"/>
              <a:t>에서도 찾아볼 수 있다</a:t>
            </a:r>
            <a:r>
              <a:rPr lang="en-US" altLang="ko-KR" sz="2800" dirty="0" smtClean="0"/>
              <a:t>. 『</a:t>
            </a:r>
            <a:r>
              <a:rPr lang="ko-KR" altLang="en-US" sz="2800" dirty="0" smtClean="0"/>
              <a:t>동의보감</a:t>
            </a:r>
            <a:r>
              <a:rPr lang="en-US" altLang="ko-KR" sz="2800" dirty="0" smtClean="0"/>
              <a:t>』 </a:t>
            </a:r>
            <a:r>
              <a:rPr lang="ko-KR" altLang="en-US" sz="2800" dirty="0" smtClean="0"/>
              <a:t>외경 편 「</a:t>
            </a:r>
            <a:r>
              <a:rPr lang="ko-KR" altLang="en-US" sz="2800" dirty="0" err="1" smtClean="0"/>
              <a:t>안마법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按摩法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」에 </a:t>
            </a:r>
            <a:r>
              <a:rPr lang="en-US" altLang="ko-KR" sz="2800" dirty="0" smtClean="0"/>
              <a:t>'</a:t>
            </a:r>
            <a:r>
              <a:rPr lang="ko-KR" altLang="en-US" sz="2800" dirty="0" err="1" smtClean="0"/>
              <a:t>찰법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擦法</a:t>
            </a:r>
            <a:r>
              <a:rPr lang="en-US" altLang="ko-KR" sz="2800" dirty="0" smtClean="0"/>
              <a:t>)'</a:t>
            </a:r>
            <a:r>
              <a:rPr lang="ko-KR" altLang="en-US" sz="2800" dirty="0" smtClean="0"/>
              <a:t>이라는 항목이 있다</a:t>
            </a:r>
            <a:r>
              <a:rPr lang="en-US" altLang="ko-KR" sz="2800" dirty="0" smtClean="0"/>
              <a:t>. </a:t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smtClean="0"/>
              <a:t>그 중에 </a:t>
            </a:r>
            <a:r>
              <a:rPr lang="en-US" altLang="ko-KR" sz="2800" dirty="0" smtClean="0"/>
              <a:t>"</a:t>
            </a:r>
            <a:r>
              <a:rPr lang="ko-KR" altLang="en-US" sz="2800" dirty="0" smtClean="0"/>
              <a:t>손가락을 펴고 끝을 모아서 내려 두드린다</a:t>
            </a:r>
            <a:r>
              <a:rPr lang="en-US" altLang="ko-KR" sz="2800" dirty="0" smtClean="0"/>
              <a:t>."</a:t>
            </a:r>
            <a:r>
              <a:rPr lang="ko-KR" altLang="en-US" sz="2800" dirty="0" smtClean="0"/>
              <a:t>는 고타법이 있는데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이 시술법이 그대로 청혈요법의 두드리기로 맥이 이어진 것이 아닌가 생각된다</a:t>
            </a:r>
            <a:r>
              <a:rPr lang="en-US" altLang="ko-KR" sz="2800" dirty="0" smtClean="0"/>
              <a:t>. 『</a:t>
            </a:r>
            <a:r>
              <a:rPr lang="ko-KR" altLang="en-US" sz="2800" dirty="0" smtClean="0"/>
              <a:t>동의보감</a:t>
            </a:r>
            <a:r>
              <a:rPr lang="en-US" altLang="ko-KR" sz="2800" dirty="0" smtClean="0"/>
              <a:t>』</a:t>
            </a:r>
            <a:r>
              <a:rPr lang="ko-KR" altLang="en-US" sz="2800" dirty="0" smtClean="0"/>
              <a:t>에 따르면 이 고타법은 우리의 신체에서 평면이 아닌 부위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즉 어깨근육이 모인 견갑부나 또는 취약한 부위인 배부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요부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사지 등에 실시하는 요법이었다</a:t>
            </a:r>
            <a:r>
              <a:rPr lang="en-US" altLang="ko-KR" sz="2800" dirty="0" smtClean="0"/>
              <a:t>. </a:t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err="1" smtClean="0"/>
              <a:t>티벳</a:t>
            </a:r>
            <a:r>
              <a:rPr lang="ko-KR" altLang="en-US" sz="2800" dirty="0" smtClean="0"/>
              <a:t> 지방의 몽골인에게 전래된 이름 없는 </a:t>
            </a: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err="1" smtClean="0"/>
              <a:t>청혈요법의</a:t>
            </a:r>
            <a:r>
              <a:rPr lang="ko-KR" altLang="en-US" sz="1600" dirty="0" smtClean="0"/>
              <a:t> 시작은 지금으로부터 </a:t>
            </a:r>
            <a:r>
              <a:rPr lang="en-US" altLang="ko-KR" sz="1600" dirty="0" smtClean="0"/>
              <a:t>50</a:t>
            </a:r>
            <a:r>
              <a:rPr lang="ko-KR" altLang="en-US" sz="1600" dirty="0" smtClean="0"/>
              <a:t>여 년 전으로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현재 미국 로스앤젤레스에 살고 있는 백홍용</a:t>
            </a:r>
            <a:r>
              <a:rPr lang="en-US" altLang="ko-KR" sz="1600" dirty="0" smtClean="0"/>
              <a:t>(1904∼) </a:t>
            </a:r>
            <a:r>
              <a:rPr lang="ko-KR" altLang="en-US" sz="1600" dirty="0" smtClean="0"/>
              <a:t>씨를 통해서였다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평양 출신의 백씨는 중일전쟁을 피해 현재의 중국 만주지방인 봉천으로 피난을 떠났다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여기서 다시 기차와 나귀를 타고 약 한달 동안 중국의 서부 내륙지방까지 들어가게 되었는데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그곳이 결국 지금의 </a:t>
            </a:r>
            <a:r>
              <a:rPr lang="ko-KR" altLang="en-US" sz="1600" dirty="0" err="1" smtClean="0"/>
              <a:t>티벳</a:t>
            </a:r>
            <a:r>
              <a:rPr lang="ko-KR" altLang="en-US" sz="1600" dirty="0" smtClean="0"/>
              <a:t> 고원 근처인 </a:t>
            </a:r>
            <a:r>
              <a:rPr lang="ko-KR" altLang="en-US" sz="1600" dirty="0" err="1" smtClean="0"/>
              <a:t>청해성이라는</a:t>
            </a:r>
            <a:r>
              <a:rPr lang="ko-KR" altLang="en-US" sz="1600" dirty="0" smtClean="0"/>
              <a:t> 곳이었다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그곳에서 백 할머니는 몽골계통 원주민들과 함께 생활하게 되었는데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아무 의료혜택을 받지 못함에도 불구하고 건강하게 생활하는 그 곳 사람들의 모습에 놀라게 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환갑이 넘은 할아버지들이 둘째 </a:t>
            </a:r>
            <a:r>
              <a:rPr lang="ko-KR" altLang="en-US" sz="1600" dirty="0" err="1" smtClean="0"/>
              <a:t>셋째부인을</a:t>
            </a:r>
            <a:r>
              <a:rPr lang="ko-KR" altLang="en-US" sz="1600" dirty="0" smtClean="0"/>
              <a:t> 맞이하면서 동네잔치를 치르는 모습이 보통이었다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1942</a:t>
            </a:r>
            <a:r>
              <a:rPr lang="ko-KR" altLang="en-US" sz="1600" dirty="0" smtClean="0"/>
              <a:t>년부터 약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년 동안 그곳에서 살았던 그녀는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병이 나면 손바닥이나 숟가락을 이용해 서로의 아픈 곳을 두드리고 긁어주는 전통적인 방법이 바로 현지인들의 건강 장수 비법임을 알게 된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특별히 무슨 치료법이라는 이름도 없고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언뜻 보면 병 치료에 별 도움이 될 것 같지 않은 간단하고도 황당한 시술이었지만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그녀 역시 같은 방법으로 오랜 피난생활로 쇠약해진 몸을 치료하게 되었고</a:t>
            </a:r>
            <a:r>
              <a:rPr lang="en-US" altLang="ko-KR" sz="1600" dirty="0" smtClean="0"/>
              <a:t>, 1950</a:t>
            </a:r>
            <a:r>
              <a:rPr lang="ko-KR" altLang="en-US" sz="1600" dirty="0" smtClean="0"/>
              <a:t>년 해방이 된 후 우리 나라에 돌아와 이를 보급하기 시작한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홍릉 천막촌의 약손 백권사님 </a:t>
            </a:r>
            <a:br>
              <a:rPr lang="ko-KR" altLang="en-US" sz="1600" dirty="0" smtClean="0"/>
            </a:br>
            <a:r>
              <a:rPr lang="ko-KR" altLang="en-US" sz="1600" dirty="0" smtClean="0"/>
              <a:t>서울 수복 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할머니가 된 백씨는 신앙생활에 몰두하면서 서울 </a:t>
            </a:r>
            <a:r>
              <a:rPr lang="ko-KR" altLang="en-US" sz="1600" dirty="0" err="1" smtClean="0"/>
              <a:t>청량리밖</a:t>
            </a:r>
            <a:r>
              <a:rPr lang="ko-KR" altLang="en-US" sz="1600" dirty="0" smtClean="0"/>
              <a:t> 홍릉에 천막을 치고 살면서 오갈 데 없는 사람들을 구제하는 일에 힘을 쏟게 되는데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 과정에서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홍릉에 사는 약손 백권사님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이라는 이름이 널리 알려지게 되었다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그러던 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백권사의 소문을 들은 당시 </a:t>
            </a:r>
            <a:r>
              <a:rPr lang="ko-KR" altLang="en-US" sz="1600" dirty="0" err="1" smtClean="0"/>
              <a:t>이기붕</a:t>
            </a:r>
            <a:r>
              <a:rPr lang="ko-KR" altLang="en-US" sz="1600" dirty="0" smtClean="0"/>
              <a:t> 부통령이 찾아와 백권사에게 허리통증을 고쳤고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부통령 관저에까지 찾아가 부인 </a:t>
            </a:r>
            <a:r>
              <a:rPr lang="ko-KR" altLang="en-US" sz="1600" dirty="0" err="1" smtClean="0"/>
              <a:t>박마리아씨의</a:t>
            </a:r>
            <a:r>
              <a:rPr lang="ko-KR" altLang="en-US" sz="1600" dirty="0" smtClean="0"/>
              <a:t> 관절염까지도 치료해주게 되었다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이후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백권사는 이부통령의 후원을 받아 공개적으로 치료활동을 하게 되었는데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강력한 의학계의 저항에 부딪치게 되었다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결국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백권사는 한국을 떠나 미국으로 건너가 아직까지 </a:t>
            </a:r>
            <a:r>
              <a:rPr lang="en-US" altLang="ko-KR" sz="1600" dirty="0" smtClean="0"/>
              <a:t>LA</a:t>
            </a:r>
            <a:r>
              <a:rPr lang="ko-KR" altLang="en-US" sz="1600" dirty="0" smtClean="0"/>
              <a:t>에서 한인들을 상대로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숟가락으로 긁고 손바닥으로 두드리며 손가락으로 뜯는</a:t>
            </a:r>
            <a:r>
              <a:rPr lang="en-US" altLang="ko-KR" sz="1600" dirty="0" smtClean="0"/>
              <a:t>'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보급하는데 힘을 쏟고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한편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백권사가 천막을 치고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손바닥으로 때려서 병을 치료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하던 </a:t>
            </a:r>
            <a:r>
              <a:rPr lang="en-US" altLang="ko-KR" sz="1600" dirty="0" smtClean="0"/>
              <a:t>1964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대학생이던 이유선씨는 극심한 좌골신경통과 십이지장 궤양을 앓고 있다가 백권사를 찾아가게 되었고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무려 일 년여에 걸친 치료 끝에 씻은 듯 병이 낫는 신기한 체험을 하게 되었다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이 과정에서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이름 없는 치료법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에 매료된 이유선씨는 백권사의 손주와 결혼까지 하게 되면서 바로 이 이름 없는 치료법에 대해 집중적인 연구를 거듭하게 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 결과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많은 사람들이 이 치료법의 임상적 효능에 의해 질병의 고통에서 벗어나는 모습을 보고 치료법을 보다 체계화하기에 이르렀다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그리하여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이유선씨는 이 치료법을 </a:t>
            </a:r>
            <a:r>
              <a:rPr lang="en-US" altLang="ko-KR" sz="1600" dirty="0" smtClean="0"/>
              <a:t>"</a:t>
            </a:r>
            <a:r>
              <a:rPr lang="ko-KR" altLang="en-US" sz="1600" dirty="0" err="1" smtClean="0"/>
              <a:t>청혈요법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이라고 이름 붙이고 안디옥교회 의료선교회에 </a:t>
            </a:r>
            <a:r>
              <a:rPr lang="en-US" altLang="ko-KR" sz="1600" dirty="0" smtClean="0"/>
              <a:t>'</a:t>
            </a:r>
            <a:r>
              <a:rPr lang="ko-KR" altLang="en-US" sz="1600" dirty="0" err="1" smtClean="0"/>
              <a:t>청혈요법연구원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을 마련해 수많은 사람들을 상대로 본격적인 보급을 시작하게 되었다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서양 의학적 관점에서 본다면 우리 인간의 몸은 크게 </a:t>
            </a:r>
            <a:r>
              <a:rPr lang="ko-KR" altLang="en-US" sz="1600" dirty="0" err="1" smtClean="0"/>
              <a:t>골격계와</a:t>
            </a:r>
            <a:r>
              <a:rPr lang="ko-KR" altLang="en-US" sz="1600" dirty="0" smtClean="0"/>
              <a:t> 순환기계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내분비계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신경계 등 네 가지로 구분할 수 있는데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 중 골격계를 제외한 모두가 혈액과 밀접하게 관련되어 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혈액은 각 기관에 영양소를 공급하고 노폐물을 운반하며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체내에 침입한 해로운 세균을 제거하는 역할을 담당한다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따라서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혈액이 건강하고 그 흐름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즉 순환이 원활하지 못하게 되면 인체는 당연히 이상증상을 나타나게 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반대로 혈액을 건강하게 되돌려 놓을 수만 있다면 우리 몸에 발생한 이상증상 즉 질병에서 벗어날 수 있다는 논리다</a:t>
            </a:r>
            <a:r>
              <a:rPr lang="en-US" altLang="ko-KR" sz="1600" dirty="0" smtClean="0"/>
              <a:t>. '</a:t>
            </a:r>
            <a:r>
              <a:rPr lang="ko-KR" altLang="en-US" sz="1600" dirty="0" smtClean="0"/>
              <a:t>건강한 혈액이 곧 건강</a:t>
            </a:r>
            <a:r>
              <a:rPr lang="en-US" altLang="ko-KR" sz="1600" dirty="0" smtClean="0"/>
              <a:t>' </a:t>
            </a:r>
            <a:r>
              <a:rPr lang="ko-KR" altLang="en-US" sz="1600" dirty="0" smtClean="0"/>
              <a:t>이라는 말이 과언이 아닌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긁고 때리고 꼬집어 피를 맑게 한다 </a:t>
            </a:r>
            <a:br>
              <a:rPr lang="ko-KR" altLang="en-US" sz="1600" dirty="0" smtClean="0"/>
            </a:br>
            <a:r>
              <a:rPr lang="ko-KR" altLang="en-US" sz="1600" dirty="0" smtClean="0"/>
              <a:t>코를 통한 폐호흡처럼 피부 역시 호흡한다는 것은 잘 알려져 있는 사실이다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피부의 호흡작용은 모세혈관을 통해 일어나는데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피부호흡이 나빠지면 유독가스가 체내에 쌓이게 되어 여러 가지 질병을 일으키게 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이때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긁거나 두드리기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문지르는 방식의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시술하게 되면 피부 표면에 </a:t>
            </a:r>
            <a:r>
              <a:rPr lang="ko-KR" altLang="en-US" sz="1600" dirty="0" err="1" smtClean="0"/>
              <a:t>어혈점이나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어혈반</a:t>
            </a:r>
            <a:r>
              <a:rPr lang="ko-KR" altLang="en-US" sz="1600" dirty="0" smtClean="0"/>
              <a:t> 등 흔히 멍이라고 부르는 자국이 겉으로 드러난다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이것은 모세혈관이 터지면서 나타나는 증상이다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말초혈관이 터지고 난 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회복과정에서 그 동안 모세혈관 속에 응축되어 있던 노폐물이 빠져나가게 되면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피부호흡이 정상으로 되돌아가게 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더불어 장애를 받던 신경활동이 회복됨으로써 호르몬 분비와 항체 생산이 정상화되어 면역성이 높아지는 것으로 판단된다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이 때문에 청혈요법은 특히 몸 표면에 혈액이 정체되어 세포가 정상적인 활동을 못하게 되는 피부 괴사현상을 치유하는데 매우 탁월한 효과를 보인다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청혈요법의</a:t>
            </a:r>
            <a:r>
              <a:rPr lang="ko-KR" altLang="en-US" sz="1600" dirty="0" smtClean="0"/>
              <a:t> 일차적인 효과의 또 한가지는 피부를 건강하게 한다는 점이다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피부는 외부의 각종 세균으로부터 우리 몸을 보호해 주는 역할을 하기도 하기 때문에 </a:t>
            </a:r>
            <a:r>
              <a:rPr lang="ko-KR" altLang="en-US" sz="1600" dirty="0" err="1" smtClean="0"/>
              <a:t>청혈요법으로</a:t>
            </a:r>
            <a:r>
              <a:rPr lang="ko-KR" altLang="en-US" sz="1600" dirty="0" smtClean="0"/>
              <a:t> 피부를 단련시켜주면 병균에 대해 대항할 수 있는 힘이 크게 길러지게 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이것은 피부에 자극을 주게 되면 신경이 그 대응작용으로 연쇄반응을 일으켜 저항력을 끌어냄으로써 피부가 건강해지게 되는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안에서 밖으로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밖에서 안으로 </a:t>
            </a:r>
            <a:br>
              <a:rPr lang="ko-KR" altLang="en-US" sz="1600" dirty="0" smtClean="0"/>
            </a:br>
            <a:r>
              <a:rPr lang="ko-KR" altLang="en-US" sz="1600" dirty="0" err="1" smtClean="0"/>
              <a:t>청혈요법의</a:t>
            </a:r>
            <a:r>
              <a:rPr lang="ko-KR" altLang="en-US" sz="1600" dirty="0" smtClean="0"/>
              <a:t> 이론적 근거는 서양의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내장체표반사이론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과 동양의 </a:t>
            </a:r>
            <a:r>
              <a:rPr lang="en-US" altLang="ko-KR" sz="1600" dirty="0" smtClean="0"/>
              <a:t>'</a:t>
            </a:r>
            <a:r>
              <a:rPr lang="ko-KR" altLang="en-US" sz="1600" dirty="0" err="1" smtClean="0"/>
              <a:t>경락설</a:t>
            </a:r>
            <a:r>
              <a:rPr lang="en-US" altLang="ko-KR" sz="1600" dirty="0" smtClean="0"/>
              <a:t>', </a:t>
            </a:r>
            <a:r>
              <a:rPr lang="ko-KR" altLang="en-US" sz="1600" dirty="0" smtClean="0"/>
              <a:t>이렇게 두 가지로 설명될 수 있는데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우선 서양식 관점은 이렇다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내장기에</a:t>
            </a:r>
            <a:r>
              <a:rPr lang="ko-KR" altLang="en-US" sz="1600" dirty="0" smtClean="0"/>
              <a:t> 이상이 생기면 피부에 반응이 나타나고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역으로 </a:t>
            </a:r>
            <a:r>
              <a:rPr lang="ko-KR" altLang="en-US" sz="1600" dirty="0" err="1" smtClean="0"/>
              <a:t>반응점에</a:t>
            </a:r>
            <a:r>
              <a:rPr lang="ko-KR" altLang="en-US" sz="1600" dirty="0" smtClean="0"/>
              <a:t> 자극을 주면 피하 모세혈관의 혈액순환이 개선되면서 </a:t>
            </a:r>
            <a:r>
              <a:rPr lang="ko-KR" altLang="en-US" sz="1600" dirty="0" err="1" smtClean="0"/>
              <a:t>내장기의</a:t>
            </a:r>
            <a:r>
              <a:rPr lang="ko-KR" altLang="en-US" sz="1600" dirty="0" smtClean="0"/>
              <a:t> 이상이 치료된다는 것이 내장체표반사이론이다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인체의 어떤 부위가 자극을 받거나 변화가 생기게 되면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인체의 모든 기관은 그 변화에 대응하기 위해 체내의 자기통제 조절계통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대뇌↔척수↔말초신경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통해 전신성 반응을 하게 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물론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 반응의 목표는 건강한 상태를 유지하려는 본능적인 생리활동으로 그것을 우리는 자연 치유력이라고 부른다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반면에 동양식 관점은 </a:t>
            </a:r>
            <a:r>
              <a:rPr lang="ko-KR" altLang="en-US" sz="1600" dirty="0" err="1" smtClean="0"/>
              <a:t>경락설로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우선 경락이란 인체에 있는 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氣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와 혈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血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이 전신을 순환하는 기혈 운행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運行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통로를 말한다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당초 경락이라는 개념 자체가 신경망이나 신경계라는 서양식 관점이 발견되기 이전에 만들어진 것이므로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단순하게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경락이란 서양의 신경망과 비슷한 동양식 개념이고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氣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는 신경신호 같은 것이다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라고 생각하면 이해가 쉬울 수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어쨌든 피부 가까이 존재하는 모든 경혈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말초신경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은 외부의 자극을 받으면 경락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신경망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따라 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신경신호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라는 에너지의 흐름을 통해 관련된 내부의 장기에 기운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신경전달신호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전달하거나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두뇌로부터 혹은 내부의 장기로부터 인식된 결과에 의한 대응신호를 전달받아 피부의 경락을 통해 말초신경까지 전달하는 기능을 한다고 가정해 보자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이 때문에 우리는 피부에 나타나는 여러 가지 이상증세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예를 들면 피부색이 갑자기 칙칙해졌다든지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혹은 반점이 나타난다든지 등을 통해 신체 내부의 질병을 알아차릴 수 있는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따라서 피부에 나타나는 현상을 자세히 살펴보는 것은 만병을 아는 시작이라 할 수 있으며 그만큼 피부는 인체의 생리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병리 치료에 있어서 중요하다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치유 철학적 관점에서 바라보면 피부주의에 해당한다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이점을 역으로 생각하면 피부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즉 </a:t>
            </a:r>
            <a:r>
              <a:rPr lang="ko-KR" altLang="en-US" sz="1600" dirty="0" err="1" smtClean="0"/>
              <a:t>경혈점</a:t>
            </a:r>
            <a:r>
              <a:rPr lang="ko-KR" altLang="en-US" sz="1600" dirty="0" smtClean="0"/>
              <a:t> 부위에 자극을 주면 그것이 경락을 통해 기운으로 인체내부의 해당장기에 긍정적인 작용을 함으로써 질병이 치유되는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면역주체인 </a:t>
            </a:r>
            <a:r>
              <a:rPr lang="ko-KR" altLang="en-US" sz="1600" dirty="0" err="1" smtClean="0"/>
              <a:t>임파절을</a:t>
            </a:r>
            <a:r>
              <a:rPr lang="ko-KR" altLang="en-US" sz="1600" dirty="0" smtClean="0"/>
              <a:t> 자극한다 </a:t>
            </a:r>
            <a:br>
              <a:rPr lang="ko-KR" altLang="en-US" sz="1600" dirty="0" smtClean="0"/>
            </a:br>
            <a:r>
              <a:rPr lang="ko-KR" altLang="en-US" sz="1600" dirty="0" err="1" smtClean="0"/>
              <a:t>청혈요법은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임파절을</a:t>
            </a:r>
            <a:r>
              <a:rPr lang="ko-KR" altLang="en-US" sz="1600" dirty="0" smtClean="0"/>
              <a:t> 자극해 호르몬분비를 조절해 준다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좁쌀만한 것에서부터 콩알만한 것까지 크기가 다양한 </a:t>
            </a:r>
            <a:r>
              <a:rPr lang="ko-KR" altLang="en-US" sz="1600" dirty="0" err="1" smtClean="0"/>
              <a:t>임파절은</a:t>
            </a:r>
            <a:r>
              <a:rPr lang="ko-KR" altLang="en-US" sz="1600" dirty="0" smtClean="0"/>
              <a:t> 단독 또는 집단으로 분포되어 있는데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혈관과 조직액 사이에서 조직에는 산소와 영양을 주고 조직으로부터 나오는 탄산가스와 노폐물을 정맥을 보내는 역할을 할뿐만 아니라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세균 감염 시 세균을 처리하여 전신감염을 방지하며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면역체를 만들어 혈 중으로 보내는 등 중요한 몫을 담당하고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청혈요법은</a:t>
            </a:r>
            <a:r>
              <a:rPr lang="ko-KR" altLang="en-US" sz="1600" dirty="0" smtClean="0"/>
              <a:t> 이 </a:t>
            </a:r>
            <a:r>
              <a:rPr lang="ko-KR" altLang="en-US" sz="1600" dirty="0" err="1" smtClean="0"/>
              <a:t>임파절을</a:t>
            </a:r>
            <a:r>
              <a:rPr lang="ko-KR" altLang="en-US" sz="1600" dirty="0" smtClean="0"/>
              <a:t> 자극해 </a:t>
            </a:r>
            <a:r>
              <a:rPr lang="ko-KR" altLang="en-US" sz="1600" dirty="0" err="1" smtClean="0"/>
              <a:t>임파액의</a:t>
            </a:r>
            <a:r>
              <a:rPr lang="ko-KR" altLang="en-US" sz="1600" dirty="0" smtClean="0"/>
              <a:t> 본 기능인 방위 메커니즘을 강화시켜 인체의 면역성을 높이는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혈액순환의 원동력은 </a:t>
            </a:r>
            <a:r>
              <a:rPr lang="en-US" altLang="ko-KR" sz="1600" dirty="0" smtClean="0"/>
              <a:t>[</a:t>
            </a:r>
            <a:r>
              <a:rPr lang="ko-KR" altLang="en-US" sz="1600" dirty="0" smtClean="0"/>
              <a:t>심장이다</a:t>
            </a:r>
            <a:r>
              <a:rPr lang="en-US" altLang="ko-KR" sz="1600" dirty="0" smtClean="0"/>
              <a:t>] </a:t>
            </a:r>
            <a:br>
              <a:rPr lang="en-US" altLang="ko-KR" sz="1600" dirty="0" smtClean="0"/>
            </a:br>
            <a:r>
              <a:rPr lang="ko-KR" altLang="en-US" sz="1600" dirty="0" smtClean="0"/>
              <a:t>법적으로 뇌사를 인정하는 나라는 별개로 하더라도 일반적으로 심장의 정지는 곧 죽음을 의미한다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심장이 단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분만 움직이지 않아도 의사는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사망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을 선고해 버리기 때문이다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왼쪽가슴 갈비뼈 안쪽에 위치한 심장은 그 크기가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자신의 주먹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만 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무게는 남자 성인의 경우 평균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백</a:t>
            </a:r>
            <a:r>
              <a:rPr lang="en-US" altLang="ko-KR" sz="1600" dirty="0" smtClean="0"/>
              <a:t>50g</a:t>
            </a:r>
            <a:r>
              <a:rPr lang="ko-KR" altLang="en-US" sz="1600" dirty="0" smtClean="0"/>
              <a:t>정도다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그러나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매일 </a:t>
            </a:r>
            <a:r>
              <a:rPr lang="en-US" altLang="ko-KR" sz="1600" dirty="0" smtClean="0"/>
              <a:t>15ℓ</a:t>
            </a:r>
            <a:r>
              <a:rPr lang="ko-KR" altLang="en-US" sz="1600" dirty="0" smtClean="0"/>
              <a:t>의 혈액을 </a:t>
            </a:r>
            <a:r>
              <a:rPr lang="en-US" altLang="ko-KR" sz="1600" dirty="0" smtClean="0"/>
              <a:t>9</a:t>
            </a:r>
            <a:r>
              <a:rPr lang="ko-KR" altLang="en-US" sz="1600" dirty="0" smtClean="0"/>
              <a:t>만</a:t>
            </a:r>
            <a:r>
              <a:rPr lang="en-US" altLang="ko-KR" sz="1600" dirty="0" smtClean="0"/>
              <a:t>6</a:t>
            </a:r>
            <a:r>
              <a:rPr lang="ko-KR" altLang="en-US" sz="1600" dirty="0" smtClean="0"/>
              <a:t>천㎞나 되는 혈관 끝까지 흐르도록 하는 강력한 힘을 발휘하고 있다</a:t>
            </a:r>
            <a:r>
              <a:rPr lang="en-US" altLang="ko-KR" sz="1600" dirty="0" smtClean="0"/>
              <a:t>. </a:t>
            </a:r>
            <a:r>
              <a:rPr lang="ko-KR" altLang="en-US" sz="1600" dirty="0" err="1" smtClean="0"/>
              <a:t>일생동안으로</a:t>
            </a:r>
            <a:r>
              <a:rPr lang="ko-KR" altLang="en-US" sz="1600" dirty="0" smtClean="0"/>
              <a:t> 따진다면 무려 </a:t>
            </a:r>
            <a:r>
              <a:rPr lang="en-US" altLang="ko-KR" sz="1600" dirty="0" smtClean="0"/>
              <a:t>25</a:t>
            </a:r>
            <a:r>
              <a:rPr lang="ko-KR" altLang="en-US" sz="1600" dirty="0" smtClean="0"/>
              <a:t>억 번 이상</a:t>
            </a:r>
            <a:r>
              <a:rPr lang="en-US" altLang="ko-KR" sz="1600" dirty="0" smtClean="0"/>
              <a:t>(70</a:t>
            </a:r>
            <a:r>
              <a:rPr lang="ko-KR" altLang="en-US" sz="1600" dirty="0" smtClean="0"/>
              <a:t>세 기준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쉬지 않고 수축해 </a:t>
            </a:r>
            <a:r>
              <a:rPr lang="en-US" altLang="ko-KR" sz="1600" dirty="0" smtClean="0"/>
              <a:t>30</a:t>
            </a:r>
            <a:r>
              <a:rPr lang="ko-KR" altLang="en-US" sz="1600" dirty="0" err="1" smtClean="0"/>
              <a:t>여만</a:t>
            </a:r>
            <a:r>
              <a:rPr lang="en-US" altLang="ko-KR" sz="1600" dirty="0" smtClean="0"/>
              <a:t>t</a:t>
            </a:r>
            <a:r>
              <a:rPr lang="ko-KR" altLang="en-US" sz="1600" dirty="0" smtClean="0"/>
              <a:t>의 혈액을 퍼 올리는 셈이다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건강한 심장은 어떤 환경에서도 움직임을 멈추지 않는 탁월한 박동성을 가지고 있는데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 강도는 심장을 따로 떼어내 포도당 등 영양물질이 함유된 링거액 속에 넣어도 펌프질을 계속할 정도다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 같은 이유로 현대의학은 인체 내부의 혈액순환 활동을 주도하는 핵심주체가 곧 심장이라고 판단한다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심장의 혈액순환 원동력이론은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현대 생리학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生理學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의 아버지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로 불리는 </a:t>
            </a:r>
            <a:r>
              <a:rPr lang="ko-KR" altLang="en-US" sz="1600" dirty="0" err="1" smtClean="0"/>
              <a:t>하베가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1628</a:t>
            </a:r>
            <a:r>
              <a:rPr lang="ko-KR" altLang="en-US" sz="1600" dirty="0" smtClean="0"/>
              <a:t>년에 발표한 </a:t>
            </a:r>
            <a:r>
              <a:rPr lang="en-US" altLang="ko-KR" sz="1600" dirty="0" smtClean="0"/>
              <a:t>[</a:t>
            </a:r>
            <a:r>
              <a:rPr lang="ko-KR" altLang="en-US" sz="1600" dirty="0" smtClean="0"/>
              <a:t>혈액 순환론</a:t>
            </a:r>
            <a:r>
              <a:rPr lang="en-US" altLang="ko-KR" sz="1600" dirty="0" smtClean="0"/>
              <a:t>]</a:t>
            </a:r>
            <a:r>
              <a:rPr lang="ko-KR" altLang="en-US" sz="1600" dirty="0" smtClean="0"/>
              <a:t>에서 비롯된다고 볼 수 있다</a:t>
            </a:r>
            <a:r>
              <a:rPr lang="en-US" altLang="ko-KR" sz="1600" dirty="0" smtClean="0"/>
              <a:t>. </a:t>
            </a:r>
            <a:r>
              <a:rPr lang="ko-KR" altLang="en-US" sz="1600" dirty="0" err="1" smtClean="0"/>
              <a:t>하베는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혈액은 심장에서 동맥을 따라 흘러가 정맥을 통해 다시 심장으로 돌아온다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우리 몸 속의 모든 혈액은 끊임없이 하나의 순환계통 안에서 움직이는 것으로 추정된다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고 주장했다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현미경이 발명되지 못했던 당시까지의 과학수준에서는 모세혈관의 존재가 밝혀지지 않은 상태여서 동맥과 정맥이 모세혈관으로 연결되어 있다는 사실을 알지 못했기 때문에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연결이 되어있을 것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이라고 추측을 한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혈액순환의 원동력은 </a:t>
            </a:r>
            <a:r>
              <a:rPr lang="en-US" altLang="ko-KR" sz="1600" dirty="0" smtClean="0"/>
              <a:t>[</a:t>
            </a:r>
            <a:r>
              <a:rPr lang="ko-KR" altLang="en-US" sz="1600" dirty="0" smtClean="0"/>
              <a:t>심장이 아니다</a:t>
            </a:r>
            <a:r>
              <a:rPr lang="en-US" altLang="ko-KR" sz="1600" dirty="0" smtClean="0"/>
              <a:t>] </a:t>
            </a:r>
            <a:br>
              <a:rPr lang="en-US" altLang="ko-KR" sz="1600" dirty="0" smtClean="0"/>
            </a:br>
            <a:r>
              <a:rPr lang="ko-KR" altLang="en-US" sz="1600" dirty="0" smtClean="0"/>
              <a:t>혈액 정화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淨化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목표로 하는 </a:t>
            </a:r>
            <a:r>
              <a:rPr lang="ko-KR" altLang="en-US" sz="1600" dirty="0" err="1" smtClean="0"/>
              <a:t>청혈요법의</a:t>
            </a:r>
            <a:r>
              <a:rPr lang="ko-KR" altLang="en-US" sz="1600" dirty="0" smtClean="0"/>
              <a:t> 임상적 효과를 설명하는 또 하나의 이론은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혈액순환의 원동력이 심장이 아닌 모세혈관 망으로부터의 신호에서 비롯된다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는 </a:t>
            </a:r>
            <a:r>
              <a:rPr lang="en-US" altLang="ko-KR" sz="1600" dirty="0" smtClean="0"/>
              <a:t>"</a:t>
            </a:r>
            <a:r>
              <a:rPr lang="ko-KR" altLang="en-US" sz="1600" dirty="0" err="1" smtClean="0"/>
              <a:t>모세혈관망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원동력설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毛細血管網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原動力說</a:t>
            </a:r>
            <a:r>
              <a:rPr lang="en-US" altLang="ko-KR" sz="1600" dirty="0" smtClean="0"/>
              <a:t>)"</a:t>
            </a:r>
            <a:r>
              <a:rPr lang="ko-KR" altLang="en-US" sz="1600" dirty="0" smtClean="0"/>
              <a:t>이다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모세혈관망 </a:t>
            </a:r>
            <a:r>
              <a:rPr lang="ko-KR" altLang="en-US" sz="1600" dirty="0" err="1" smtClean="0"/>
              <a:t>원동력설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毛細血管網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原動力說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은 일본의 자연의학자인 니시 </a:t>
            </a:r>
            <a:r>
              <a:rPr lang="ko-KR" altLang="en-US" sz="1600" dirty="0" err="1" smtClean="0"/>
              <a:t>가쯔조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西勝造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의 주장으로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혈액순환이 심장의 펌프작용보다는 모세혈관에서 혈액이 필요하다는 신호를 두뇌로 보냄으로써 두뇌에서는 심장에 펌프질을 하도록 명령을 내리게 된다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는 이론이다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그래서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심장은 우리 몸의 혈액순환의 주체가 아니라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일종의 하부기관으로서 흐름을 조절하는 역할을 맡은 뿐이라는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모세혈관망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원동력설이란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?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니시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가쯔조는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하베의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심장원동력설이</a:t>
            </a:r>
            <a:r>
              <a:rPr lang="ko-KR" altLang="en-US" sz="1600" dirty="0" smtClean="0"/>
              <a:t> 발표되고 채택된 </a:t>
            </a:r>
            <a:r>
              <a:rPr lang="en-US" altLang="ko-KR" sz="1600" dirty="0" smtClean="0"/>
              <a:t>17</a:t>
            </a:r>
            <a:r>
              <a:rPr lang="ko-KR" altLang="en-US" sz="1600" dirty="0" smtClean="0"/>
              <a:t>세기 영국이 교권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敎權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과 주권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主權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한 손에 넣고 제왕신권설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帝王神權說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제창한 찰스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세의 통치시기였다는 점을 강조한다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하베는</a:t>
            </a:r>
            <a:r>
              <a:rPr lang="ko-KR" altLang="en-US" sz="1600" dirty="0" smtClean="0"/>
              <a:t> 연구논문을 당시 대 영국은 물론 프랑스와 아일랜드를 통치하는 </a:t>
            </a:r>
            <a:r>
              <a:rPr lang="ko-KR" altLang="en-US" sz="1600" dirty="0" err="1" smtClean="0"/>
              <a:t>찰스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세에게 바치면서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무릇 동물의 심장은 생명의 초석이요 </a:t>
            </a:r>
            <a:r>
              <a:rPr lang="en-US" altLang="ko-KR" sz="1600" dirty="0" smtClean="0"/>
              <a:t>…(</a:t>
            </a:r>
            <a:r>
              <a:rPr lang="ko-KR" altLang="en-US" sz="1600" dirty="0" smtClean="0"/>
              <a:t>중략</a:t>
            </a:r>
            <a:r>
              <a:rPr lang="en-US" altLang="ko-KR" sz="1600" dirty="0" smtClean="0"/>
              <a:t>)… </a:t>
            </a:r>
            <a:r>
              <a:rPr lang="ko-KR" altLang="en-US" sz="1600" dirty="0" smtClean="0"/>
              <a:t>폐하는 대영제국의 초석이어서 </a:t>
            </a:r>
            <a:r>
              <a:rPr lang="en-US" altLang="ko-KR" sz="1600" dirty="0" smtClean="0"/>
              <a:t>…(</a:t>
            </a:r>
            <a:r>
              <a:rPr lang="ko-KR" altLang="en-US" sz="1600" dirty="0" smtClean="0"/>
              <a:t>중략</a:t>
            </a:r>
            <a:r>
              <a:rPr lang="en-US" altLang="ko-KR" sz="1600" dirty="0" smtClean="0"/>
              <a:t>) … </a:t>
            </a:r>
            <a:r>
              <a:rPr lang="ko-KR" altLang="en-US" sz="1600" dirty="0" smtClean="0"/>
              <a:t>황제께서 통치하시는 세계의 태양이시며 또 사회의 심장이시며 </a:t>
            </a:r>
            <a:r>
              <a:rPr lang="en-US" altLang="ko-KR" sz="1600" dirty="0" smtClean="0"/>
              <a:t>… </a:t>
            </a:r>
            <a:r>
              <a:rPr lang="ko-KR" altLang="en-US" sz="1600" dirty="0" smtClean="0"/>
              <a:t>국가의 심장이시며 </a:t>
            </a:r>
            <a:r>
              <a:rPr lang="en-US" altLang="ko-KR" sz="1600" dirty="0" smtClean="0"/>
              <a:t>…. "</a:t>
            </a:r>
            <a:r>
              <a:rPr lang="ko-KR" altLang="en-US" sz="1600" dirty="0" smtClean="0"/>
              <a:t>라고 발표문 서문에 적고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다시 말해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심장 </a:t>
            </a:r>
            <a:r>
              <a:rPr lang="ko-KR" altLang="en-US" sz="1600" dirty="0" err="1" smtClean="0"/>
              <a:t>원동력설을</a:t>
            </a:r>
            <a:r>
              <a:rPr lang="ko-KR" altLang="en-US" sz="1600" dirty="0" smtClean="0"/>
              <a:t> 주장하여 절대독재주권을 찬양함으로써 의학적 성공을 사회적 성공과 결부시켰다는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니시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가쯔조는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50</a:t>
            </a:r>
            <a:r>
              <a:rPr lang="ko-KR" altLang="en-US" sz="1600" dirty="0" smtClean="0"/>
              <a:t>여 가지의 이유를 들어 심장 원동력설의 부당함을 주장하고 나섰다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 중 심장을 펌프에 비유한 역학이론을 소개하면 다음과 같다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우선 우리가 일상적으로 사용하는 발명품인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기계 펌프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는 액체나 기체 등을 이동시키는데 사용된다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펌프는 독자적으로 움직이는 것이 아니라 기체나 액체를 뿜어내는 데 사용하게 되는데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반드시 </a:t>
            </a:r>
            <a:r>
              <a:rPr lang="ko-KR" altLang="en-US" sz="1600" dirty="0" err="1" smtClean="0"/>
              <a:t>흡입관과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배출관이</a:t>
            </a:r>
            <a:r>
              <a:rPr lang="ko-KR" altLang="en-US" sz="1600" dirty="0" smtClean="0"/>
              <a:t> 연결되어야만 심장으로서의 역할을 다할 수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그러나 기계적 장치를 구성할 때는 역학적 원리에 따라 </a:t>
            </a:r>
            <a:r>
              <a:rPr lang="ko-KR" altLang="en-US" sz="1600" dirty="0" err="1" smtClean="0"/>
              <a:t>흡입관이</a:t>
            </a:r>
            <a:r>
              <a:rPr lang="ko-KR" altLang="en-US" sz="1600" dirty="0" smtClean="0"/>
              <a:t> 받는 압력이 </a:t>
            </a:r>
            <a:r>
              <a:rPr lang="ko-KR" altLang="en-US" sz="1600" dirty="0" err="1" smtClean="0"/>
              <a:t>배출관이</a:t>
            </a:r>
            <a:r>
              <a:rPr lang="ko-KR" altLang="en-US" sz="1600" dirty="0" smtClean="0"/>
              <a:t> 받는 압력보다 높을 수밖에 없어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흡입관을</a:t>
            </a:r>
            <a:r>
              <a:rPr lang="ko-KR" altLang="en-US" sz="1600" dirty="0" smtClean="0"/>
              <a:t> 두껍거나 단단한 재질로 구성해야만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그런데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인간의 심장을 펌프라 한다면 </a:t>
            </a:r>
            <a:r>
              <a:rPr lang="ko-KR" altLang="en-US" sz="1600" dirty="0" err="1" smtClean="0"/>
              <a:t>흡입관은</a:t>
            </a:r>
            <a:r>
              <a:rPr lang="ko-KR" altLang="en-US" sz="1600" dirty="0" smtClean="0"/>
              <a:t> 정맥이고 </a:t>
            </a:r>
            <a:r>
              <a:rPr lang="ko-KR" altLang="en-US" sz="1600" dirty="0" err="1" smtClean="0"/>
              <a:t>배출관은</a:t>
            </a:r>
            <a:r>
              <a:rPr lang="ko-KR" altLang="en-US" sz="1600" dirty="0" smtClean="0"/>
              <a:t> 동맥이라고 할 수 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하지만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알다시피 동맥 즉 </a:t>
            </a:r>
            <a:r>
              <a:rPr lang="ko-KR" altLang="en-US" sz="1600" dirty="0" err="1" smtClean="0"/>
              <a:t>배출관이</a:t>
            </a:r>
            <a:r>
              <a:rPr lang="ko-KR" altLang="en-US" sz="1600" dirty="0" smtClean="0"/>
              <a:t> 더 단단한 것이 생리학적인 현상이다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이것을 어떻게 설명할 것인가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결국 동맥을 사용하는 주체는 심장이 아니라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 반대인 전신에 분포되어 있는 </a:t>
            </a:r>
            <a:r>
              <a:rPr lang="en-US" altLang="ko-KR" sz="1600" dirty="0" smtClean="0"/>
              <a:t>51</a:t>
            </a:r>
            <a:r>
              <a:rPr lang="ko-KR" altLang="en-US" sz="1600" dirty="0" smtClean="0"/>
              <a:t>억 개의 </a:t>
            </a:r>
            <a:r>
              <a:rPr lang="ko-KR" altLang="en-US" sz="1600" dirty="0" err="1" smtClean="0"/>
              <a:t>모세혈관망이라는</a:t>
            </a:r>
            <a:r>
              <a:rPr lang="ko-KR" altLang="en-US" sz="1600" dirty="0" smtClean="0"/>
              <a:t> 것이다</a:t>
            </a:r>
            <a:r>
              <a:rPr lang="en-US" altLang="ko-KR" sz="1600" dirty="0" smtClean="0"/>
              <a:t>. </a:t>
            </a:r>
            <a:r>
              <a:rPr lang="ko-KR" altLang="en-US" sz="1600" dirty="0" err="1" smtClean="0"/>
              <a:t>모세혈관망에서</a:t>
            </a:r>
            <a:r>
              <a:rPr lang="ko-KR" altLang="en-US" sz="1600" dirty="0" smtClean="0"/>
              <a:t> 혈액을 빨아들인다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흡입관으로</a:t>
            </a:r>
            <a:r>
              <a:rPr lang="ko-KR" altLang="en-US" sz="1600" dirty="0" smtClean="0"/>
              <a:t> 사용한다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는 논리인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단지 심장은 기계적으로 확대와 수축을 반복할 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자체적인 압력으로 혈액을 뿜어내는 것이 아니라는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이것이 바로 </a:t>
            </a:r>
            <a:r>
              <a:rPr lang="en-US" altLang="ko-KR" sz="1600" dirty="0" smtClean="0"/>
              <a:t>'</a:t>
            </a:r>
            <a:r>
              <a:rPr lang="ko-KR" altLang="en-US" sz="1600" dirty="0" err="1" smtClean="0"/>
              <a:t>모세혈관망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원동력설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따라서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실시하면 모세혈관들이 파열되어 혈액의 양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영양분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이 부족해지므로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더 잦은 심장박동이 이루어지도록 해 동맥을 통해 더 많은 혈액을 보내달라는 신호를 보내게 된다는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바로 이런 과정을 거쳐 신선한 혈액이 모세혈관에 공급되는 한편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혈액순환 활동이 강화되어 피부에 나타났던 </a:t>
            </a:r>
            <a:r>
              <a:rPr lang="ko-KR" altLang="en-US" sz="1600" dirty="0" err="1" smtClean="0"/>
              <a:t>어혈반이</a:t>
            </a:r>
            <a:r>
              <a:rPr lang="ko-KR" altLang="en-US" sz="1600" dirty="0" smtClean="0"/>
              <a:t> 빠른 시간 안에 재 흡수된다는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고로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청혈요법으로</a:t>
            </a:r>
            <a:r>
              <a:rPr lang="ko-KR" altLang="en-US" sz="1600" dirty="0" smtClean="0"/>
              <a:t> 피부를 자극하여 정맥혈을 강화하는 것은 피부호흡과 더불어 혈액순환의 원활함을 도모하는 일이며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이로 인해 신체의 각 세포로 신선한 산소와 영양소가 고루 전달될 수 있도록 하는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청혈요법의</a:t>
            </a:r>
            <a:r>
              <a:rPr lang="ko-KR" altLang="en-US" sz="1600" dirty="0" smtClean="0"/>
              <a:t> 효과 </a:t>
            </a:r>
            <a:br>
              <a:rPr lang="ko-KR" altLang="en-US" sz="1600" dirty="0" smtClean="0"/>
            </a:br>
            <a:r>
              <a:rPr lang="ko-KR" altLang="en-US" sz="1600" dirty="0" err="1" smtClean="0"/>
              <a:t>청혈요법으로</a:t>
            </a:r>
            <a:r>
              <a:rPr lang="ko-KR" altLang="en-US" sz="1600" dirty="0" smtClean="0"/>
              <a:t> 기대할 수 있는 효과는 다음과 같다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▶</a:t>
            </a:r>
            <a:r>
              <a:rPr lang="ko-KR" altLang="en-US" sz="1600" dirty="0" smtClean="0"/>
              <a:t>혈액과 </a:t>
            </a:r>
            <a:r>
              <a:rPr lang="ko-KR" altLang="en-US" sz="1600" dirty="0" err="1" smtClean="0"/>
              <a:t>임파액의</a:t>
            </a:r>
            <a:r>
              <a:rPr lang="ko-KR" altLang="en-US" sz="1600" dirty="0" smtClean="0"/>
              <a:t> 순환을 좋게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▶</a:t>
            </a:r>
            <a:r>
              <a:rPr lang="ko-KR" altLang="en-US" sz="1600" dirty="0" smtClean="0"/>
              <a:t>근육과 말초 신경에 영양을 주어 나아가 몸 전체의 신진 대사를 촉진시킨다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▶</a:t>
            </a:r>
            <a:r>
              <a:rPr lang="ko-KR" altLang="en-US" sz="1600" dirty="0" smtClean="0"/>
              <a:t>순환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호흡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중추의 진정 작용을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▶</a:t>
            </a:r>
            <a:r>
              <a:rPr lang="ko-KR" altLang="en-US" sz="1600" dirty="0" smtClean="0"/>
              <a:t>말초 신경을 직접 자극해서 신경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내분비 계통을 조절한다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▶</a:t>
            </a:r>
            <a:r>
              <a:rPr lang="ko-KR" altLang="en-US" sz="1600" dirty="0" smtClean="0"/>
              <a:t>세포 면역력을 증강시키고 병에 대한 방어 기능을 높인다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▶</a:t>
            </a:r>
            <a:r>
              <a:rPr lang="ko-KR" altLang="en-US" sz="1600" dirty="0" smtClean="0"/>
              <a:t>영양과 산소를 공급하여 혈관의 긴장도와 점막의 </a:t>
            </a:r>
            <a:r>
              <a:rPr lang="ko-KR" altLang="en-US" sz="1600" dirty="0" err="1" smtClean="0"/>
              <a:t>삼투성</a:t>
            </a:r>
            <a:r>
              <a:rPr lang="ko-KR" altLang="en-US" sz="1600" dirty="0" smtClean="0"/>
              <a:t> 변화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임파의 순환을 가속화하여 백혈구의 식균 작용을 돕는다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따라서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제대로 실시했을 경우</a:t>
            </a:r>
            <a:r>
              <a:rPr lang="en-US" altLang="ko-KR" sz="1600" dirty="0" smtClean="0"/>
              <a:t>,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두통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감기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신경통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생리불순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귀 울림 등이 원인이 되기도 함</a:t>
            </a:r>
            <a:r>
              <a:rPr lang="en-US" altLang="ko-KR" sz="1600" dirty="0" smtClean="0"/>
              <a:t>) </a:t>
            </a:r>
            <a:br>
              <a:rPr lang="en-US" altLang="ko-KR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눈의 이상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눈의 피로 등</a:t>
            </a:r>
            <a:r>
              <a:rPr lang="en-US" altLang="ko-KR" sz="1600" dirty="0" smtClean="0"/>
              <a:t>) </a:t>
            </a:r>
            <a:br>
              <a:rPr lang="en-US" altLang="ko-KR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코의 이상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축농증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코 막힘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비염 등의 이상</a:t>
            </a:r>
            <a:r>
              <a:rPr lang="en-US" altLang="ko-KR" sz="1600" dirty="0" smtClean="0"/>
              <a:t>) </a:t>
            </a:r>
            <a:br>
              <a:rPr lang="en-US" altLang="ko-KR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귀의 이상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귀 울림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중이염 등</a:t>
            </a:r>
            <a:r>
              <a:rPr lang="en-US" altLang="ko-KR" sz="1600" dirty="0" smtClean="0"/>
              <a:t>) </a:t>
            </a:r>
            <a:br>
              <a:rPr lang="en-US" altLang="ko-KR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입의 이상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와사풍이나</a:t>
            </a:r>
            <a:r>
              <a:rPr lang="ko-KR" altLang="en-US" sz="1600" dirty="0" smtClean="0"/>
              <a:t> 안면경련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치통 등</a:t>
            </a:r>
            <a:r>
              <a:rPr lang="en-US" altLang="ko-KR" sz="1600" dirty="0" smtClean="0"/>
              <a:t>) </a:t>
            </a:r>
            <a:br>
              <a:rPr lang="en-US" altLang="ko-KR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어깨통증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경추</a:t>
            </a:r>
            <a:r>
              <a:rPr lang="ko-KR" altLang="en-US" sz="1600" dirty="0" smtClean="0"/>
              <a:t> 이상이 원인일 경우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견비통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오십견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과 손저림을 동반하기도 한다</a:t>
            </a:r>
            <a:r>
              <a:rPr lang="en-US" altLang="ko-KR" sz="1600" dirty="0" smtClean="0"/>
              <a:t>) </a:t>
            </a:r>
            <a:br>
              <a:rPr lang="en-US" altLang="ko-KR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관절염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류머티즘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좌골신경통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요통 </a:t>
            </a:r>
            <a:br>
              <a:rPr lang="ko-KR" altLang="en-US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호흡기 계통의 이상</a:t>
            </a:r>
            <a:r>
              <a:rPr lang="en-US" altLang="ko-KR" sz="1600" dirty="0" smtClean="0"/>
              <a:t>( </a:t>
            </a:r>
            <a:r>
              <a:rPr lang="ko-KR" altLang="en-US" sz="1600" dirty="0" smtClean="0"/>
              <a:t>감기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기관지 천식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담 등</a:t>
            </a:r>
            <a:r>
              <a:rPr lang="en-US" altLang="ko-KR" sz="1600" dirty="0" smtClean="0"/>
              <a:t>) </a:t>
            </a:r>
            <a:br>
              <a:rPr lang="en-US" altLang="ko-KR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소화기 이상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식욕부진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소화불량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위무력증</a:t>
            </a:r>
            <a:r>
              <a:rPr lang="ko-KR" altLang="en-US" sz="1600" dirty="0" smtClean="0"/>
              <a:t> 등</a:t>
            </a:r>
            <a:r>
              <a:rPr lang="en-US" altLang="ko-KR" sz="1600" dirty="0" smtClean="0"/>
              <a:t>) </a:t>
            </a:r>
            <a:br>
              <a:rPr lang="en-US" altLang="ko-KR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순환기계의 이상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고혈압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심장병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당뇨병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동맥경화 등</a:t>
            </a:r>
            <a:r>
              <a:rPr lang="en-US" altLang="ko-KR" sz="1600" dirty="0" smtClean="0"/>
              <a:t>) </a:t>
            </a:r>
            <a:br>
              <a:rPr lang="en-US" altLang="ko-KR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비뇨기의 이상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배뇨의 어려움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전립선염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임포텐츠 등</a:t>
            </a:r>
            <a:r>
              <a:rPr lang="en-US" altLang="ko-KR" sz="1600" dirty="0" smtClean="0"/>
              <a:t>) </a:t>
            </a:r>
            <a:br>
              <a:rPr lang="en-US" altLang="ko-KR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부인병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냉증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생리불순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불임 등</a:t>
            </a:r>
            <a:r>
              <a:rPr lang="en-US" altLang="ko-KR" sz="1600" dirty="0" smtClean="0"/>
              <a:t>) </a:t>
            </a:r>
            <a:br>
              <a:rPr lang="en-US" altLang="ko-KR" sz="1600" dirty="0" smtClean="0"/>
            </a:br>
            <a:r>
              <a:rPr lang="en-US" altLang="ko-KR" sz="1600" dirty="0" smtClean="0"/>
              <a:t>· </a:t>
            </a:r>
            <a:r>
              <a:rPr lang="ko-KR" altLang="en-US" sz="1600" dirty="0" smtClean="0"/>
              <a:t>피부습진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치질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변비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통풍 등에 효과를 볼 수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청혈요법의</a:t>
            </a:r>
            <a:r>
              <a:rPr lang="ko-KR" altLang="en-US" sz="1600" dirty="0" smtClean="0"/>
              <a:t> 실제 </a:t>
            </a:r>
            <a:br>
              <a:rPr lang="ko-KR" altLang="en-US" sz="1600" dirty="0" smtClean="0"/>
            </a:br>
            <a:r>
              <a:rPr lang="ko-KR" altLang="en-US" sz="1600" dirty="0" err="1" smtClean="0"/>
              <a:t>청혈요법은</a:t>
            </a:r>
            <a:r>
              <a:rPr lang="ko-KR" altLang="en-US" sz="1600" dirty="0" smtClean="0"/>
              <a:t> 숟가락 같은 도구로 긁거나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손가락으로 뜯거나 집거나 문지르는 방식으로 시행된다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청혈요법에</a:t>
            </a:r>
            <a:r>
              <a:rPr lang="ko-KR" altLang="en-US" sz="1600" dirty="0" smtClean="0"/>
              <a:t> 쓰일 수 있는 도구로는 물소의 뿔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말조개</a:t>
            </a:r>
            <a:r>
              <a:rPr lang="ko-KR" altLang="en-US" sz="1600" dirty="0" smtClean="0"/>
              <a:t> 껍질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사기로 된 중국식 국자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술잔 등 여러 가지가 있는데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일반인들도 구하기 쉽고 사용하기 용이한 동전과 사기 숟가락이 주로 많이 쓰인다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일단 한 자리에서 반점이나 어혈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나쁜 피가 뭉친 것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이 나타날 때까지 계속해서 긁어주거 나 두드리거나 꼬집어 주고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어혈이 나타나면 옆으로 조금 옮겨 다시 어혈이 나타날 때까지 시술하는 것이 기본적인 방법이다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1) </a:t>
            </a:r>
            <a:r>
              <a:rPr lang="ko-KR" altLang="en-US" sz="1600" dirty="0" smtClean="0"/>
              <a:t>손 깍지로 목 뜯기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모든 </a:t>
            </a:r>
            <a:r>
              <a:rPr lang="ko-KR" altLang="en-US" sz="1600" dirty="0" err="1" smtClean="0"/>
              <a:t>청혈요법은</a:t>
            </a:r>
            <a:r>
              <a:rPr lang="ko-KR" altLang="en-US" sz="1600" dirty="0" smtClean="0"/>
              <a:t> 반드시 목에서부터 시술해야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목은 머리와 목을 연결하는 매우 중요한 통로로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뇌와 연결되는 체내의 모든 신경이 집중적으로 모여서 통과하는 중심회로라고 할 수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또한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대뇌 피질에는 몸의 각 부위를 관장하는 부분들이 모여 있는데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 중 어느 한 부분의 혈관이 막힌다든지 하는 이상이 생기면 그것이 지배하는 몸의 기능이 마비될 수밖에 없다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 때문에 머리로 흐르는 목 부위의 혈류를 증가시키는 방법을 통해 뇌의 정상적인 컨트롤 기능을 회복시키고자 하는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대뇌가 자각하지 못하는 </a:t>
            </a:r>
            <a:r>
              <a:rPr lang="ko-KR" altLang="en-US" sz="1600" dirty="0" err="1" smtClean="0"/>
              <a:t>무의식중에도</a:t>
            </a:r>
            <a:r>
              <a:rPr lang="ko-KR" altLang="en-US" sz="1600" dirty="0" smtClean="0"/>
              <a:t> 미주신경과 교감신경은 몸 표면에 자극을 가했을 때 정보의 흐름을 통하여 이들 호르몬의 분비를 어떻게 할 것인가를 잘 알고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따라서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이들 호르몬의 분비를 효율적으로 하기 위해서도 목 부위의 깍지요법은 필요하다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하지만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그보다 더 중요한 것은 목 주위에 후두 </a:t>
            </a:r>
            <a:r>
              <a:rPr lang="ko-KR" altLang="en-US" sz="1600" dirty="0" err="1" smtClean="0"/>
              <a:t>임파절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경임파적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악하임파절</a:t>
            </a:r>
            <a:r>
              <a:rPr lang="ko-KR" altLang="en-US" sz="1600" dirty="0" smtClean="0"/>
              <a:t> 등이 분포되어 있다는 사실이다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임파의 역할은 혈관과 조직액 사이에서 조직에 영양물과 산소를 주며 조직으로부터는 탄산가스와 노폐물을 운반하고 면역체를 만들어 혈액 속으로 보내는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따라서 이런 작용을 돕기 위해 목에 깍지요법을 실시해야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마지막으로 목 주위를 뜯는 것을 중요시하는 이유는 말초 임파조직 중에서도 편도선에서 면역 임파를 생산하기 때문이다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때문에 눈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입 등 목 위에 있는 기관의 간단한 병은 목 주위를 뜯는 것만으로도 낫는 경우가 많다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[ </a:t>
            </a:r>
            <a:r>
              <a:rPr lang="ko-KR" altLang="en-US" sz="1600" dirty="0" smtClean="0"/>
              <a:t>시술하는 방법 </a:t>
            </a:r>
            <a:r>
              <a:rPr lang="en-US" altLang="ko-KR" sz="1600" dirty="0" smtClean="0"/>
              <a:t>] </a:t>
            </a:r>
            <a:br>
              <a:rPr lang="en-US" altLang="ko-KR" sz="1600" dirty="0" smtClean="0"/>
            </a:br>
            <a:r>
              <a:rPr lang="en-US" altLang="ko-KR" sz="1600" dirty="0" smtClean="0"/>
              <a:t>(1)</a:t>
            </a:r>
            <a:r>
              <a:rPr lang="ko-KR" altLang="en-US" sz="1600" dirty="0" smtClean="0"/>
              <a:t>환자의 목을 시술하는데 방해가 되는 와이셔츠나 목걸이 등을 떼어 낸 다음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편하게 앉게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(2)</a:t>
            </a:r>
            <a:r>
              <a:rPr lang="ko-KR" altLang="en-US" sz="1600" dirty="0" smtClean="0"/>
              <a:t>미지근한 물을 손가락으로 찍어서 시술할 부위의 목에 약간 바른다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(3)</a:t>
            </a:r>
            <a:r>
              <a:rPr lang="ko-KR" altLang="en-US" sz="1600" dirty="0" smtClean="0"/>
              <a:t>둘째손가락과 </a:t>
            </a:r>
            <a:r>
              <a:rPr lang="ko-KR" altLang="en-US" sz="1600" dirty="0" err="1" smtClean="0"/>
              <a:t>셋째손가락을</a:t>
            </a:r>
            <a:r>
              <a:rPr lang="ko-KR" altLang="en-US" sz="1600" dirty="0" smtClean="0"/>
              <a:t> 구부려서 물을 묻힌 부위를 </a:t>
            </a:r>
            <a:r>
              <a:rPr lang="en-US" altLang="ko-KR" sz="1600" dirty="0" smtClean="0"/>
              <a:t>2 ∼ 3cm</a:t>
            </a:r>
            <a:r>
              <a:rPr lang="ko-KR" altLang="en-US" sz="1600" dirty="0" smtClean="0"/>
              <a:t>정도의 길이로 꽉 짚는다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(4)</a:t>
            </a:r>
            <a:r>
              <a:rPr lang="ko-KR" altLang="en-US" sz="1600" dirty="0" smtClean="0"/>
              <a:t>마음속으로 하나 둘 셋을 세고 잡았던 손가락을 퉁기듯이 놓는다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(5)</a:t>
            </a:r>
            <a:r>
              <a:rPr lang="ko-KR" altLang="en-US" sz="1600" dirty="0" smtClean="0"/>
              <a:t>퉁긴 자리가 </a:t>
            </a:r>
            <a:r>
              <a:rPr lang="ko-KR" altLang="en-US" sz="1600" dirty="0" err="1" smtClean="0"/>
              <a:t>피멍이</a:t>
            </a:r>
            <a:r>
              <a:rPr lang="ko-KR" altLang="en-US" sz="1600" dirty="0" smtClean="0"/>
              <a:t> 들 때까지 그 자리에 물을 묻혀 가며 약 </a:t>
            </a:r>
            <a:r>
              <a:rPr lang="en-US" altLang="ko-KR" sz="1600" dirty="0" smtClean="0"/>
              <a:t>20 ~ 30</a:t>
            </a:r>
            <a:r>
              <a:rPr lang="ko-KR" altLang="en-US" sz="1600" dirty="0" smtClean="0"/>
              <a:t>회 반복한다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(6)</a:t>
            </a:r>
            <a:r>
              <a:rPr lang="ko-KR" altLang="en-US" sz="1600" dirty="0" smtClean="0"/>
              <a:t>목 주위를 완전히 한 바퀴 돌 때까지 계속한다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뒤로는 후두골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앞으로는 쇄골부분까지 넓은 부위를 뜯는다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(7)</a:t>
            </a:r>
            <a:r>
              <a:rPr lang="ko-KR" altLang="en-US" sz="1600" dirty="0" smtClean="0"/>
              <a:t>약 일주일 정도 경과하면 본래의 살색으로 돌아온다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깍지요법에는 반드시 둘째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셋째손가락만</a:t>
            </a:r>
            <a:r>
              <a:rPr lang="ko-KR" altLang="en-US" sz="1600" dirty="0" smtClean="0"/>
              <a:t> 사용해야 하는데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어느 정도 숙달이 되어야 아픔을 덜 느끼게 하므로 습관적으로 깍지를 쥐는 연습을 하는 것이 필요하다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손가락에 항상 물을 적시고 시술을 해야 환자의 고통을 줄일 수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2) </a:t>
            </a:r>
            <a:r>
              <a:rPr lang="ko-KR" altLang="en-US" sz="1600" dirty="0" smtClean="0"/>
              <a:t>숟가락으로 등 긁기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err="1" smtClean="0"/>
              <a:t>청혈요법</a:t>
            </a:r>
            <a:r>
              <a:rPr lang="ko-KR" altLang="en-US" sz="1600" dirty="0" smtClean="0"/>
              <a:t> 시술방법 중 숟가락으로 긁는 방법은 등이나 가슴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배를 자극할 때 사용하게 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팔과 다리의 양 경혈에 속하는 팔 바깥쪽과 다리 바깥쪽을 자극할 때 사용하기도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특히 숟가락으로 등을 긁어주는 것은 거의 모든 병을 치료하는 시발점이 되기 때문에 매우 중요하다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척추에는 </a:t>
            </a:r>
            <a:r>
              <a:rPr lang="en-US" altLang="ko-KR" sz="1600" dirty="0" smtClean="0"/>
              <a:t>31</a:t>
            </a:r>
            <a:r>
              <a:rPr lang="ko-KR" altLang="en-US" sz="1600" dirty="0" smtClean="0"/>
              <a:t>쌍의 신경이 분포되어 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그것은 인체의 모든 장기와 사지에 연결되어 있어서 뇌의 명령을 전달하고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내장기의</a:t>
            </a:r>
            <a:r>
              <a:rPr lang="ko-KR" altLang="en-US" sz="1600" dirty="0" smtClean="0"/>
              <a:t> 정보가 오가는 중심통로와 같은 곳이다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더불어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뇌가 미처 깨닫지 못한 사이에도 자동적으로 상황에 대응할 수 있도록 피부와 내장에 있는 체온유지는 물론 각종 호르몬 분비 등을 조절하는 자율신경 역시 척추와 연결되어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이렇게 숟가락으로 등을 자극하면 모든 성인병과 두통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불면증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무력감 등이 개선되고 신경성 질환이 예방되는 효과를 볼 수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[ </a:t>
            </a:r>
            <a:r>
              <a:rPr lang="ko-KR" altLang="en-US" sz="1600" dirty="0" smtClean="0"/>
              <a:t>시술하는 방법 </a:t>
            </a:r>
            <a:r>
              <a:rPr lang="en-US" altLang="ko-KR" sz="1600" dirty="0" smtClean="0"/>
              <a:t>] </a:t>
            </a:r>
            <a:br>
              <a:rPr lang="en-US" altLang="ko-KR" sz="1600" dirty="0" smtClean="0"/>
            </a:br>
            <a:r>
              <a:rPr lang="en-US" altLang="ko-KR" sz="1600" dirty="0" smtClean="0"/>
              <a:t>(1) </a:t>
            </a:r>
            <a:r>
              <a:rPr lang="ko-KR" altLang="en-US" sz="1600" dirty="0" smtClean="0"/>
              <a:t>환자에게 웃옷을 모두 벗고 엎드리게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(2) </a:t>
            </a:r>
            <a:r>
              <a:rPr lang="ko-KR" altLang="en-US" sz="1600" dirty="0" smtClean="0"/>
              <a:t>미끈미끈한 크림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알로에크림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자극이 약한 밀크로션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물 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등에 골고루 바른다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(3) </a:t>
            </a:r>
            <a:r>
              <a:rPr lang="ko-KR" altLang="en-US" sz="1600" dirty="0" smtClean="0"/>
              <a:t>뒷목에서부터 시작하여 등 전체를 빈틈없이 핏기가 맺히도록 약간 힘을 주어 조금씩 긁는다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숟가락에 고르게 힘이 가도록 해야 하며 약 </a:t>
            </a:r>
            <a:r>
              <a:rPr lang="en-US" altLang="ko-KR" sz="1600" dirty="0" smtClean="0"/>
              <a:t>4∼5cm </a:t>
            </a:r>
            <a:r>
              <a:rPr lang="ko-KR" altLang="en-US" sz="1600" dirty="0" smtClean="0"/>
              <a:t>정도 길이로 </a:t>
            </a:r>
            <a:r>
              <a:rPr lang="ko-KR" altLang="en-US" sz="1600" dirty="0" err="1" smtClean="0"/>
              <a:t>긁어내린다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(4) </a:t>
            </a:r>
            <a:r>
              <a:rPr lang="ko-KR" altLang="en-US" sz="1600" dirty="0" smtClean="0"/>
              <a:t>이때 왼손으로는 척추 뼈 부분을 손가락으로 지압하듯 옮겨 내려가며 누른다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(5) </a:t>
            </a:r>
            <a:r>
              <a:rPr lang="ko-KR" altLang="en-US" sz="1600" dirty="0" smtClean="0"/>
              <a:t>등 전체를 긁고 난 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마른 타월로 </a:t>
            </a:r>
            <a:r>
              <a:rPr lang="ko-KR" altLang="en-US" sz="1600" dirty="0" err="1" smtClean="0"/>
              <a:t>건포</a:t>
            </a:r>
            <a:r>
              <a:rPr lang="ko-KR" altLang="en-US" sz="1600" dirty="0" smtClean="0"/>
              <a:t> 마찰하듯 기름기를 깨끗이 닦아낸다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(6) 4∼5</a:t>
            </a:r>
            <a:r>
              <a:rPr lang="ko-KR" altLang="en-US" sz="1600" dirty="0" smtClean="0"/>
              <a:t>일이 지나면 피부 표피에 나왔던 검은 자국이 차차 흐려지다가 노랗게 되고 </a:t>
            </a:r>
            <a:r>
              <a:rPr lang="en-US" altLang="ko-KR" sz="1600" dirty="0" smtClean="0"/>
              <a:t>6∼7</a:t>
            </a:r>
            <a:r>
              <a:rPr lang="ko-KR" altLang="en-US" sz="1600" dirty="0" smtClean="0"/>
              <a:t>일 후에는 본래의 살색으로 돌아온다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숟가락을 선택할 때는 끝이 뭉툭한 플라스틱 숟가락이나 은수저를 사용하는 것이 좋다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플라스틱 숟가락은 비교적 통증이 가벼운 편이며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은은 독성을 중화시키는 성분을 가지고 있기 때문이다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구할 수만 있다면 쇠뿔을 이용해 피부를 긁어주는 것도 좋은데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쇠뿔은 가로 세로 </a:t>
            </a:r>
            <a:r>
              <a:rPr lang="en-US" altLang="ko-KR" sz="1600" dirty="0" smtClean="0"/>
              <a:t>3 ~ 5cm </a:t>
            </a:r>
            <a:r>
              <a:rPr lang="ko-KR" altLang="en-US" sz="1600" dirty="0" smtClean="0"/>
              <a:t>정도로 네모나게 잘라서 끝을 사포로 뭉툭하게 간 다음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이것으로 피부를 긁어주면 아프지도 않을 뿐만 아니라 피부에 반점도 쉽게 생기게 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3) </a:t>
            </a:r>
            <a:r>
              <a:rPr lang="ko-KR" altLang="en-US" sz="1600" dirty="0" smtClean="0"/>
              <a:t>손바닥으로 두드리기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손바닥으로 두드리는 시술은 </a:t>
            </a:r>
            <a:r>
              <a:rPr lang="ko-KR" altLang="en-US" sz="1600" dirty="0" err="1" smtClean="0"/>
              <a:t>청혈요법</a:t>
            </a:r>
            <a:r>
              <a:rPr lang="ko-KR" altLang="en-US" sz="1600" dirty="0" smtClean="0"/>
              <a:t> 중 가장 여러 부위에서 사용된다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피하지방이 두껍거나 근육이 뭉쳐 있어서 손 깍지로 잡히지 않는 모든 부위와 숟가락으로 긁는 것에 심한 가려움증을 참을 수 없는 사람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숟가락으로 긁을 때 피부가 밀리는 사람에게 사용한다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[ </a:t>
            </a:r>
            <a:r>
              <a:rPr lang="ko-KR" altLang="en-US" sz="1600" dirty="0" smtClean="0"/>
              <a:t>시술하는 방법 </a:t>
            </a:r>
            <a:r>
              <a:rPr lang="en-US" altLang="ko-KR" sz="1600" dirty="0" smtClean="0"/>
              <a:t>] </a:t>
            </a:r>
            <a:br>
              <a:rPr lang="en-US" altLang="ko-KR" sz="1600" dirty="0" smtClean="0"/>
            </a:br>
            <a:r>
              <a:rPr lang="en-US" altLang="ko-KR" sz="1600" dirty="0" smtClean="0"/>
              <a:t>(1)</a:t>
            </a:r>
            <a:r>
              <a:rPr lang="ko-KR" altLang="en-US" sz="1600" dirty="0" smtClean="0"/>
              <a:t>환자의 웃옷을 벗기고 반듯이 눕게 한 후 어깨로부터 두드리기 시작해서 목젖 밑의 쇄골 부분 쪽으로 조금씩 옮겨가며 골고루 실시한다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(2)</a:t>
            </a:r>
            <a:r>
              <a:rPr lang="ko-KR" altLang="en-US" sz="1600" dirty="0" smtClean="0"/>
              <a:t>손목과 손가락에 힘을 빼고 </a:t>
            </a:r>
            <a:r>
              <a:rPr lang="en-US" altLang="ko-KR" sz="1600" dirty="0" smtClean="0"/>
              <a:t>45</a:t>
            </a:r>
            <a:r>
              <a:rPr lang="ko-KR" altLang="en-US" sz="1600" dirty="0" smtClean="0"/>
              <a:t>도 각도로 툭툭 건드리듯 두드리는 것이 덜 아프다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팥알만한 파란 반점이 피부에 나타나면 옆으로 옮겨서 두드린다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(3)</a:t>
            </a:r>
            <a:r>
              <a:rPr lang="ko-KR" altLang="en-US" sz="1600" dirty="0" smtClean="0"/>
              <a:t>사람에 따라 차이가 있지만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대개 </a:t>
            </a:r>
            <a:r>
              <a:rPr lang="en-US" altLang="ko-KR" sz="1600" dirty="0" smtClean="0"/>
              <a:t>30∼40</a:t>
            </a:r>
            <a:r>
              <a:rPr lang="ko-KR" altLang="en-US" sz="1600" dirty="0" smtClean="0"/>
              <a:t>회 정도 두드리면 반점이 나타나면서 붉은 좁쌀 같은 반점이 나타나는 사람도 있으나 효과에는 별 차이가 없다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(4)</a:t>
            </a:r>
            <a:r>
              <a:rPr lang="ko-KR" altLang="en-US" sz="1600" dirty="0" smtClean="0"/>
              <a:t>두드리는 방법을 고통스러워하는 환자의 경우엔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얇은 내의를 입은 상태에서 두드려도 좋으며 대신 피부 상태를 자주 확인해야 되는 번거로움이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(6)</a:t>
            </a:r>
            <a:r>
              <a:rPr lang="ko-KR" altLang="en-US" sz="1600" dirty="0" smtClean="0"/>
              <a:t>일주일 정도 지나면 피부에 나타났던 반점들이 본래의 피부색으로 돌아오게 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손바닥을 이용해 두드리는 시술방법은 </a:t>
            </a:r>
            <a:r>
              <a:rPr lang="ko-KR" altLang="en-US" sz="1600" dirty="0" err="1" smtClean="0"/>
              <a:t>청혈요법에서</a:t>
            </a:r>
            <a:r>
              <a:rPr lang="ko-KR" altLang="en-US" sz="1600" dirty="0" smtClean="0"/>
              <a:t> 가장 광범위하게 사용되는 치료법으로 충분히 숙달된 요령이 필요하다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고타법에는</a:t>
            </a:r>
            <a:r>
              <a:rPr lang="ko-KR" altLang="en-US" sz="1600" dirty="0" smtClean="0"/>
              <a:t> 손목과 손가락에 힘을 빼는 것이 가장 중요하며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다섯 손가락의 끝을 한데 모아 손을 약간 오목하게 만들면 시술자의 손바닥과 환자의 피부가 닿을 때 공기 층이 많이 생겨서 두드릴 때마다 경쾌한 마찰음이 나게 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 마찰음이 잘 나야 효과도 높다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고타법을</a:t>
            </a:r>
            <a:r>
              <a:rPr lang="ko-KR" altLang="en-US" sz="1600" dirty="0" smtClean="0"/>
              <a:t> 처음 시작하는 </a:t>
            </a:r>
            <a:r>
              <a:rPr lang="en-US" altLang="ko-KR" sz="1600" dirty="0" smtClean="0"/>
              <a:t>5∼10</a:t>
            </a:r>
            <a:r>
              <a:rPr lang="ko-KR" altLang="en-US" sz="1600" dirty="0" smtClean="0"/>
              <a:t>분 동안은 손가락과 손바닥을 이용하여 안마하듯이 환자가 느끼기에 기분 좋을 정도로 살짝살짝 두드려 준다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그러면 움츠러들었던 몸이 차츰차츰 풀려 근육의 긴장상태에서 완전히 이완하게 되는데 도움이 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4) </a:t>
            </a:r>
            <a:r>
              <a:rPr lang="ko-KR" altLang="en-US" sz="1600" dirty="0" err="1" smtClean="0"/>
              <a:t>증상별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청혈요법</a:t>
            </a:r>
            <a:r>
              <a:rPr lang="ko-KR" altLang="en-US" sz="1600" dirty="0" smtClean="0"/>
              <a:t>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err="1" smtClean="0"/>
              <a:t>증상별</a:t>
            </a:r>
            <a:r>
              <a:rPr lang="ko-KR" altLang="en-US" sz="1600" dirty="0" smtClean="0"/>
              <a:t> 시술 부위는 다음과 같다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▶</a:t>
            </a:r>
            <a:r>
              <a:rPr lang="ko-KR" altLang="en-US" sz="1600" dirty="0" smtClean="0"/>
              <a:t>두통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눈의 피로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축농증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비염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귀 울림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중이염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와사풍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안면경련 →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>▶</a:t>
            </a:r>
            <a:r>
              <a:rPr lang="ko-KR" altLang="en-US" sz="1600" dirty="0" err="1" smtClean="0"/>
              <a:t>견비통과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손저림</a:t>
            </a:r>
            <a:r>
              <a:rPr lang="ko-KR" altLang="en-US" sz="1600" dirty="0" smtClean="0"/>
              <a:t> 등의 어깨통증 → </a:t>
            </a:r>
            <a:r>
              <a:rPr lang="en-US" altLang="ko-KR" sz="1600" dirty="0" smtClean="0"/>
              <a:t>1, 2, 3, 4, 5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>▶관절염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류머티즘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좌골신경통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요통 → </a:t>
            </a:r>
            <a:r>
              <a:rPr lang="en-US" altLang="ko-KR" sz="1600" dirty="0" smtClean="0"/>
              <a:t>1. 3. 9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>▶감기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기관지 천식 담 등의 호흡기 질환 → </a:t>
            </a:r>
            <a:r>
              <a:rPr lang="en-US" altLang="ko-KR" sz="1600" dirty="0" smtClean="0"/>
              <a:t>1. 7. 5. 6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>▶식욕부진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소화불량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위무력증</a:t>
            </a:r>
            <a:r>
              <a:rPr lang="ko-KR" altLang="en-US" sz="1600" dirty="0" smtClean="0"/>
              <a:t> 등의 소화기질환 → </a:t>
            </a:r>
            <a:r>
              <a:rPr lang="en-US" altLang="ko-KR" sz="1600" dirty="0" smtClean="0"/>
              <a:t>5. 8. 9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>▶전립선염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비대증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임포텐즈</a:t>
            </a:r>
            <a:r>
              <a:rPr lang="ko-KR" altLang="en-US" sz="1600" dirty="0" smtClean="0"/>
              <a:t> 등의 비뇨기 이상 → </a:t>
            </a:r>
            <a:r>
              <a:rPr lang="en-US" altLang="ko-KR" sz="1600" dirty="0" smtClean="0"/>
              <a:t>9. 10. 11. 13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>▶여성냉증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생리불순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불임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하복통</a:t>
            </a:r>
            <a:r>
              <a:rPr lang="ko-KR" altLang="en-US" sz="1600" dirty="0" smtClean="0"/>
              <a:t> → </a:t>
            </a:r>
            <a:r>
              <a:rPr lang="en-US" altLang="ko-KR" sz="1600" dirty="0" smtClean="0"/>
              <a:t>9. 10. 11. 13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>▶치질 → </a:t>
            </a:r>
            <a:r>
              <a:rPr lang="en-US" altLang="ko-KR" sz="1600" dirty="0" smtClean="0"/>
              <a:t>9. 15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>▶변비 → </a:t>
            </a:r>
            <a:r>
              <a:rPr lang="en-US" altLang="ko-KR" sz="1600" dirty="0" smtClean="0"/>
              <a:t>9. 10. 11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en-US" altLang="ko-KR" sz="1600" dirty="0" smtClean="0"/>
              <a:t>1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목 목 주위를 완전히 한 바퀴 돌아가며 물을 바른 후 뜯는다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뒷목이 굳어서 손 깍지로 잡히지 않는 사람에게는 크림이나 물을 바른 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숟가락으로 긁어도 똑같은 효과를 볼 수 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모든 질병은 기본적으로 목을 시술한 후에 통증 부위별로 치료한다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2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어깨 오른쪽 어깨를 두드릴 때는 시술자가 누워 있는 환자의 오른 쪽에 앉아서 오른쪽 손바닥으로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환자의 왼쪽 어깨를 두드릴 때는 왼쪽에 앉아서 왼손으로 하는 것이 편하다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3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겨드랑이 겨드랑이를 두드릴 때는 시술자가 누워 있는 환자의 머리 쪽에 앉아서 하되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환자의 왼쪽 겨드랑이는 오른손 바닥으로 환자의 오른쪽 겨드랑이는 왼손 손바닥으로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4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팔 팔의 안 쪽을 먼저 하고 바깥쪽을 나중에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팔의 안쪽을 두드릴 때는 시술자가 환자의 머리맡에서 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바깥쪽을 긁거나 두드릴 때는 환자를 옆으로 눕게 한 뒤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등뒤에 앉아서 어깨 쪽부터 시작하여 손등까지 골고루 두드려 준다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5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등 전체 특별한 요령 없이 골고루 힘주어 긁는다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6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몸통 양 옆 환자를 옆으로 눕게 하여 팔을 머리 위로 올리게 하고 숟가락으로 긁거나 손바닥으로 두드린다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7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가슴 숟가락을 사용할 때는 상관없으나 손바닥으로 두드릴 때는 처음 시술하는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분 정도는 툭툭 건드리듯이 약하게 하여 환자와 호흡을 맞추어야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쇄골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흉선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명치 부분 할 것 없이 골고루 실시한다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8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배 반드시 한 손으로 살갗을 힘껏 당겨주며 손바닥으로 두드리거나 긁는다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9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err="1" smtClean="0"/>
              <a:t>서혜부</a:t>
            </a:r>
            <a:r>
              <a:rPr lang="ko-KR" altLang="en-US" sz="1600" dirty="0" smtClean="0"/>
              <a:t> 및 아랫배 손목의 힘을 빼고 손바닥으로 두드린다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10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요추 부위와 엉덩이 환자에게 무릎을 꿇고 납작 엎드리게 하여 요추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선골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엉덩이를 골고루 두드린다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손바닥으로 두드리는 것이 효과적이다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11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양쪽 </a:t>
            </a:r>
            <a:r>
              <a:rPr lang="ko-KR" altLang="en-US" sz="1600" dirty="0" err="1" smtClean="0"/>
              <a:t>고관절부위</a:t>
            </a:r>
            <a:r>
              <a:rPr lang="ko-KR" altLang="en-US" sz="1600" dirty="0" smtClean="0"/>
              <a:t> 환자를 옆으로 눕게 하여 골반 뼈 부위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장골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고관절</a:t>
            </a:r>
            <a:r>
              <a:rPr lang="ko-KR" altLang="en-US" sz="1600" dirty="0" smtClean="0"/>
              <a:t> 등을 면적을 넓게 하여 두드리거나 긁는다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12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양쪽 다리 바깥쪽 옆으로 누운 자세에서 </a:t>
            </a:r>
            <a:r>
              <a:rPr lang="ko-KR" altLang="en-US" sz="1600" dirty="0" err="1" smtClean="0"/>
              <a:t>고관절</a:t>
            </a:r>
            <a:r>
              <a:rPr lang="ko-KR" altLang="en-US" sz="1600" dirty="0" smtClean="0"/>
              <a:t> 부위로부터 넓적다리 바깥쪽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무릎 옆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종아리 바깥쪽까지 숟가락으로 긁는 부분과 뼈가 튀어나와서 숟가락으로 긁지 못하고 손바닥으로 두드릴 부분 등을 구분해서 시술한다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13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양쪽 다리 안쪽 누운 환자의 한쪽 무릎을 굽혀 바깥쪽으로 벌리게 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손바닥으로 두드릴 때는 다치지 않도록 환자의 국부를 </a:t>
            </a:r>
            <a:r>
              <a:rPr lang="ko-KR" altLang="en-US" sz="1600" dirty="0" err="1" smtClean="0"/>
              <a:t>감싸쥐게</a:t>
            </a:r>
            <a:r>
              <a:rPr lang="ko-KR" altLang="en-US" sz="1600" dirty="0" smtClean="0"/>
              <a:t>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환자의 오른쪽 사타구니를 할 때는 오른쪽 옆에 앉아서 왼손으로 두드리고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왼쪽을 할 때는 반대 위치에서 시술한다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14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양쪽 다리 앞쪽 반듯이 누운 상태에서 환자의 허벅다리부터 정강이를 제외한 발등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복숭아 뼈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발바닥까지 두드리거나 긁는다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>15</a:t>
            </a:r>
            <a:r>
              <a:rPr lang="ko-KR" altLang="en-US" sz="1600" dirty="0" smtClean="0"/>
              <a:t>번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smtClean="0"/>
              <a:t>양쪽 다리 뒤쪽 완전히 엎드린 상태에서 환자의 다리 뒤쪽을 위에서부터 아래쪽으로 대퇴 </a:t>
            </a:r>
            <a:r>
              <a:rPr lang="ko-KR" altLang="en-US" sz="1600" dirty="0" err="1" smtClean="0"/>
              <a:t>이두근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오금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종아리 등을 두드리거나 긁는다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5) </a:t>
            </a:r>
            <a:r>
              <a:rPr lang="ko-KR" altLang="en-US" sz="1600" dirty="0" err="1" smtClean="0"/>
              <a:t>전신청혈요법</a:t>
            </a:r>
            <a:r>
              <a:rPr lang="ko-KR" altLang="en-US" sz="1600" dirty="0" smtClean="0"/>
              <a:t>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ko-KR" altLang="en-US" sz="1600" dirty="0" err="1" smtClean="0"/>
              <a:t>청혈요법으로</a:t>
            </a:r>
            <a:r>
              <a:rPr lang="ko-KR" altLang="en-US" sz="1600" dirty="0" smtClean="0"/>
              <a:t> 질병을 고치거나 예방하려는 사람은 누구나 한 번 이상 전신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받는 것이 좋다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전신요법을 실시하면 </a:t>
            </a:r>
            <a:r>
              <a:rPr lang="ko-KR" altLang="en-US" sz="1600" dirty="0" err="1" smtClean="0"/>
              <a:t>청혈요법으로</a:t>
            </a:r>
            <a:r>
              <a:rPr lang="ko-KR" altLang="en-US" sz="1600" dirty="0" smtClean="0"/>
              <a:t> 인해 얻을 수 있는 치료효과를 극대화시킬 수 있기 때문이다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특히 고혈압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심장병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당뇨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동맥경화 등의 순환기계 질병과 피부습진 등은 반드시 전신요법을 해야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전신요법은 총 횟수가 반드시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회 이상을 넘기면 안 되는데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만일 아무런 호전증세를 보이지 않는다면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한달 정도 중단했다가 다시 시술을 하는 것이 좋다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전신 </a:t>
            </a:r>
            <a:r>
              <a:rPr lang="ko-KR" altLang="en-US" sz="1600" dirty="0" err="1" smtClean="0"/>
              <a:t>청혈요법은</a:t>
            </a:r>
            <a:r>
              <a:rPr lang="ko-KR" altLang="en-US" sz="1600" dirty="0" smtClean="0"/>
              <a:t> 시차를 두고 부위를 옮겨가며 시술을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▶1</a:t>
            </a:r>
            <a:r>
              <a:rPr lang="ko-KR" altLang="en-US" sz="1600" dirty="0" smtClean="0"/>
              <a:t>일째 </a:t>
            </a:r>
            <a:r>
              <a:rPr lang="en-US" altLang="ko-KR" sz="1600" dirty="0" smtClean="0"/>
              <a:t>--- 1)</a:t>
            </a:r>
            <a:r>
              <a:rPr lang="ko-KR" altLang="en-US" sz="1600" dirty="0" smtClean="0"/>
              <a:t>목 → </a:t>
            </a:r>
            <a:r>
              <a:rPr lang="en-US" altLang="ko-KR" sz="1600" dirty="0" smtClean="0"/>
              <a:t>2)</a:t>
            </a:r>
            <a:r>
              <a:rPr lang="ko-KR" altLang="en-US" sz="1600" dirty="0" smtClean="0"/>
              <a:t>어깨 → </a:t>
            </a:r>
            <a:r>
              <a:rPr lang="en-US" altLang="ko-KR" sz="1600" dirty="0" smtClean="0"/>
              <a:t>3)</a:t>
            </a:r>
            <a:r>
              <a:rPr lang="ko-KR" altLang="en-US" sz="1600" dirty="0" smtClean="0"/>
              <a:t>겨드랑이 → </a:t>
            </a:r>
            <a:r>
              <a:rPr lang="en-US" altLang="ko-KR" sz="1600" dirty="0" smtClean="0"/>
              <a:t>4) </a:t>
            </a:r>
            <a:r>
              <a:rPr lang="ko-KR" altLang="en-US" sz="1600" dirty="0" smtClean="0"/>
              <a:t>양팔 </a:t>
            </a:r>
            <a:br>
              <a:rPr lang="ko-KR" altLang="en-US" sz="1600" dirty="0" smtClean="0"/>
            </a:br>
            <a:r>
              <a:rPr lang="ko-KR" altLang="en-US" sz="1600" dirty="0" smtClean="0"/>
              <a:t>▶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일째 </a:t>
            </a:r>
            <a:r>
              <a:rPr lang="en-US" altLang="ko-KR" sz="1600" dirty="0" smtClean="0"/>
              <a:t>--- 5)</a:t>
            </a:r>
            <a:r>
              <a:rPr lang="ko-KR" altLang="en-US" sz="1600" dirty="0" smtClean="0"/>
              <a:t>등 전체 → </a:t>
            </a:r>
            <a:r>
              <a:rPr lang="en-US" altLang="ko-KR" sz="1600" dirty="0" smtClean="0"/>
              <a:t>6)</a:t>
            </a:r>
            <a:r>
              <a:rPr lang="ko-KR" altLang="en-US" sz="1600" dirty="0" smtClean="0"/>
              <a:t>몸통 양 옆→</a:t>
            </a:r>
            <a:r>
              <a:rPr lang="en-US" altLang="ko-KR" sz="1600" dirty="0" smtClean="0"/>
              <a:t>7)</a:t>
            </a:r>
            <a:r>
              <a:rPr lang="ko-KR" altLang="en-US" sz="1600" dirty="0" smtClean="0"/>
              <a:t>가슴 </a:t>
            </a:r>
            <a:br>
              <a:rPr lang="ko-KR" altLang="en-US" sz="1600" dirty="0" smtClean="0"/>
            </a:br>
            <a:r>
              <a:rPr lang="ko-KR" altLang="en-US" sz="1600" dirty="0" smtClean="0"/>
              <a:t>▶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일째 </a:t>
            </a:r>
            <a:r>
              <a:rPr lang="en-US" altLang="ko-KR" sz="1600" dirty="0" smtClean="0"/>
              <a:t>--- 8)</a:t>
            </a:r>
            <a:r>
              <a:rPr lang="ko-KR" altLang="en-US" sz="1600" dirty="0" smtClean="0"/>
              <a:t>배 → </a:t>
            </a:r>
            <a:r>
              <a:rPr lang="en-US" altLang="ko-KR" sz="1600" dirty="0" smtClean="0"/>
              <a:t>9)</a:t>
            </a:r>
            <a:r>
              <a:rPr lang="ko-KR" altLang="en-US" sz="1600" dirty="0" err="1" smtClean="0"/>
              <a:t>서혜부</a:t>
            </a:r>
            <a:r>
              <a:rPr lang="ko-KR" altLang="en-US" sz="1600" dirty="0" smtClean="0"/>
              <a:t> 및 아랫배 → </a:t>
            </a:r>
            <a:r>
              <a:rPr lang="en-US" altLang="ko-KR" sz="1600" dirty="0" smtClean="0"/>
              <a:t>10)</a:t>
            </a:r>
            <a:r>
              <a:rPr lang="ko-KR" altLang="en-US" sz="1600" dirty="0" smtClean="0"/>
              <a:t>요추 부위와 궁둥이 </a:t>
            </a:r>
            <a:br>
              <a:rPr lang="ko-KR" altLang="en-US" sz="1600" dirty="0" smtClean="0"/>
            </a:br>
            <a:r>
              <a:rPr lang="ko-KR" altLang="en-US" sz="1600" dirty="0" smtClean="0"/>
              <a:t>▶</a:t>
            </a:r>
            <a:r>
              <a:rPr lang="en-US" altLang="ko-KR" sz="1600" dirty="0" smtClean="0"/>
              <a:t>4</a:t>
            </a:r>
            <a:r>
              <a:rPr lang="ko-KR" altLang="en-US" sz="1600" dirty="0" smtClean="0"/>
              <a:t>일째 </a:t>
            </a:r>
            <a:r>
              <a:rPr lang="en-US" altLang="ko-KR" sz="1600" dirty="0" smtClean="0"/>
              <a:t>--- 11)</a:t>
            </a:r>
            <a:r>
              <a:rPr lang="ko-KR" altLang="en-US" sz="1600" dirty="0" smtClean="0"/>
              <a:t>양쪽 </a:t>
            </a:r>
            <a:r>
              <a:rPr lang="ko-KR" altLang="en-US" sz="1600" dirty="0" err="1" smtClean="0"/>
              <a:t>고관절부위</a:t>
            </a:r>
            <a:r>
              <a:rPr lang="ko-KR" altLang="en-US" sz="1600" dirty="0" smtClean="0"/>
              <a:t> → </a:t>
            </a:r>
            <a:r>
              <a:rPr lang="en-US" altLang="ko-KR" sz="1600" dirty="0" smtClean="0"/>
              <a:t>12)</a:t>
            </a:r>
            <a:r>
              <a:rPr lang="ko-KR" altLang="en-US" sz="1600" dirty="0" smtClean="0"/>
              <a:t>양쪽 다리바깥쪽 → </a:t>
            </a:r>
            <a:r>
              <a:rPr lang="en-US" altLang="ko-KR" sz="1600" dirty="0" smtClean="0"/>
              <a:t>13)</a:t>
            </a:r>
            <a:r>
              <a:rPr lang="ko-KR" altLang="en-US" sz="1600" dirty="0" smtClean="0"/>
              <a:t>양쪽 다리안쪽 및 사타구니 </a:t>
            </a:r>
            <a:br>
              <a:rPr lang="ko-KR" altLang="en-US" sz="1600" dirty="0" smtClean="0"/>
            </a:br>
            <a:r>
              <a:rPr lang="ko-KR" altLang="en-US" sz="1600" dirty="0" smtClean="0"/>
              <a:t>▶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일 째 </a:t>
            </a:r>
            <a:r>
              <a:rPr lang="en-US" altLang="ko-KR" sz="1600" dirty="0" smtClean="0"/>
              <a:t>--- 14) </a:t>
            </a:r>
            <a:r>
              <a:rPr lang="ko-KR" altLang="en-US" sz="1600" dirty="0" smtClean="0"/>
              <a:t>양쪽 다리 앞쪽 → </a:t>
            </a:r>
            <a:r>
              <a:rPr lang="en-US" altLang="ko-KR" sz="1600" dirty="0" smtClean="0"/>
              <a:t>15) </a:t>
            </a:r>
            <a:r>
              <a:rPr lang="ko-KR" altLang="en-US" sz="1600" dirty="0" smtClean="0"/>
              <a:t>양쪽 다리 뒤쪽 </a:t>
            </a:r>
            <a:br>
              <a:rPr lang="ko-KR" altLang="en-US" sz="1600" dirty="0" smtClean="0"/>
            </a:b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en-US" altLang="ko-KR" sz="1600" dirty="0" smtClean="0"/>
              <a:t>1) </a:t>
            </a:r>
            <a:r>
              <a:rPr lang="ko-KR" altLang="en-US" sz="1600" dirty="0" smtClean="0"/>
              <a:t>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다리를 긁거나 두드릴 때는 심장 가까운 곳부터 시작해 차차 먼 쪽으로 옮겨가며 하는 것이 좋다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이는 미리 혈액이 순환해 갈 길을 터 주어 혈액순환과 체액의 흐름이 원활해지도록 도와주기 위한 것이다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2) </a:t>
            </a:r>
            <a:r>
              <a:rPr lang="ko-KR" altLang="en-US" sz="1600" dirty="0" smtClean="0"/>
              <a:t>한 곳에 어혈이 보이게 되면 이때는 반드시 자리를 옮겨주어야 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재차의 시술은 몸에 나타난 모든 반점이 사라지고 난 이후라야 가능하다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그만큼 </a:t>
            </a:r>
            <a:r>
              <a:rPr lang="ko-KR" altLang="en-US" sz="1600" dirty="0" err="1" smtClean="0"/>
              <a:t>청혈요법은</a:t>
            </a:r>
            <a:r>
              <a:rPr lang="ko-KR" altLang="en-US" sz="1600" dirty="0" smtClean="0"/>
              <a:t> 급히 서둘러서 할 수 있는 치료법이 아니다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3) </a:t>
            </a:r>
            <a:r>
              <a:rPr lang="ko-KR" altLang="en-US" sz="1600" dirty="0" err="1" smtClean="0"/>
              <a:t>청혈요법</a:t>
            </a:r>
            <a:r>
              <a:rPr lang="ko-KR" altLang="en-US" sz="1600" dirty="0" smtClean="0"/>
              <a:t> 치료실은 넓고 밝은 곳이 좋고 환기가 잘 되고 신선한 곳이어야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병자가 한기를 느끼지 않도록 따뜻하게 유지시켜야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4) </a:t>
            </a:r>
            <a:r>
              <a:rPr lang="ko-KR" altLang="en-US" sz="1600" dirty="0" smtClean="0"/>
              <a:t>환자가 몹시 배고픈 상태이거나 배불러 할 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너무 긴장해 있을 때는 시술을 피해야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5) </a:t>
            </a:r>
            <a:r>
              <a:rPr lang="ko-KR" altLang="en-US" sz="1600" dirty="0" err="1" smtClean="0"/>
              <a:t>청혈요법</a:t>
            </a:r>
            <a:r>
              <a:rPr lang="ko-KR" altLang="en-US" sz="1600" dirty="0" smtClean="0"/>
              <a:t> 시 환자의 자세는 자연스럽고 편안해야 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시술 도중 적당한 시기에 자세를 바꾸도록 해줌으로써 환자가 너무 오래 한 자세만 하지 않도록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6) </a:t>
            </a:r>
            <a:r>
              <a:rPr lang="ko-KR" altLang="en-US" sz="1600" dirty="0" smtClean="0"/>
              <a:t>환자가 심한 피로를 느낄 때는 일단 중단한다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피곤해하는 병자는 몇 분 쉬게 한 다음 다른 자세를 취하게 하고 시술하는 것이 좋다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7) </a:t>
            </a:r>
            <a:r>
              <a:rPr lang="ko-KR" altLang="en-US" sz="1600" dirty="0" smtClean="0"/>
              <a:t>치료 시에는 반드시 크림이나 오일 등을 충분히 사용하여 피부가 상하지 않도록 주의해야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8) </a:t>
            </a:r>
            <a:r>
              <a:rPr lang="ko-KR" altLang="en-US" sz="1600" dirty="0" err="1" smtClean="0"/>
              <a:t>청혈요법</a:t>
            </a:r>
            <a:r>
              <a:rPr lang="ko-KR" altLang="en-US" sz="1600" dirty="0" smtClean="0"/>
              <a:t> 시행 후에는 몸에 있는 물이나 기름을 깨끗이 닦아낸 다음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잠시 휴식을 취하게 해야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따뜻한 물이나 생강차를 마시면 좋으며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과격한 운동 금물이다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9) </a:t>
            </a:r>
            <a:r>
              <a:rPr lang="ko-KR" altLang="en-US" sz="1600" dirty="0" smtClean="0"/>
              <a:t>환자는 깊이 근심하는 것을 삼가고 날 것이나 찬 음식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기름기 많은 음식을 피한다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10) </a:t>
            </a:r>
            <a:r>
              <a:rPr lang="ko-KR" altLang="en-US" sz="1600" dirty="0" smtClean="0"/>
              <a:t>지정된 부위에는 동일한 요법만 사용해야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예를 들어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내내 숟가락으로 긁던 곳에 갑자기 손 깍지로 뜯기를 시행하면 안 된다는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빨리 낫겠다는 욕심에 여러 가지 요법을 한꺼번에 사용하거나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치료에 좋다는 약을 이것저것 가리지 않고 복용하게 되면 병을 더 악화시킬 수 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11)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실시하는데 크게 시간적인 제약이 따르는 것은 아니지만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반드시 지켜야 할 점은 식후에 곧바로 실시하는 것은 좋지 않다는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식후 </a:t>
            </a:r>
            <a:r>
              <a:rPr lang="en-US" altLang="ko-KR" sz="1600" dirty="0" smtClean="0"/>
              <a:t>2∼3</a:t>
            </a:r>
            <a:r>
              <a:rPr lang="ko-KR" altLang="en-US" sz="1600" dirty="0" smtClean="0"/>
              <a:t>시간이 지난 다음에 시작하는 것이 좋다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12)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규칙에 맞게 정확하게 했는데도 병이 더 악화되거나 효과가 없으면 반드시 병원에 가서 정확한 검사와 치료를 받아야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이런 증상의 사람은 전문가 상담이 필요해요 </a:t>
            </a:r>
            <a:br>
              <a:rPr lang="ko-KR" altLang="en-US" sz="1600" dirty="0" smtClean="0"/>
            </a:br>
            <a:r>
              <a:rPr lang="en-US" altLang="ko-KR" sz="1600" dirty="0" smtClean="0"/>
              <a:t>1) </a:t>
            </a:r>
            <a:r>
              <a:rPr lang="ko-KR" altLang="en-US" sz="1600" dirty="0" smtClean="0"/>
              <a:t>위중한 병중에 있는 환자는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피해야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급성 전염병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중증 심장병 등은 가능하면 병원에서 전문 치료를 받아야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ko-KR" altLang="en-US" sz="1600" dirty="0" smtClean="0"/>
              <a:t>모든 질병의 </a:t>
            </a:r>
            <a:r>
              <a:rPr lang="ko-KR" altLang="en-US" sz="1600" dirty="0" err="1" smtClean="0"/>
              <a:t>급성기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만성염증의 재발 기에는 염증부위를 시술해서는 안 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2) </a:t>
            </a:r>
            <a:r>
              <a:rPr lang="ko-KR" altLang="en-US" sz="1600" dirty="0" smtClean="0"/>
              <a:t>출혈 경향이 있는 질병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즉 혈소판 </a:t>
            </a:r>
            <a:r>
              <a:rPr lang="ko-KR" altLang="en-US" sz="1600" dirty="0" err="1" smtClean="0"/>
              <a:t>감소성</a:t>
            </a:r>
            <a:r>
              <a:rPr lang="ko-KR" altLang="en-US" sz="1600" dirty="0" smtClean="0"/>
              <a:t> 질병이나 백혈병 등에는 시술할 수 없으며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종기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궤양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성 전염성 피부병이나 피부에 생긴 원인 모를 병이 있는 경우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병소</a:t>
            </a:r>
            <a:r>
              <a:rPr lang="ko-KR" altLang="en-US" sz="1600" dirty="0" smtClean="0"/>
              <a:t> 부위에 직접 시술하는 것을 피해야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3) </a:t>
            </a:r>
            <a:r>
              <a:rPr lang="ko-KR" altLang="en-US" sz="1600" dirty="0" smtClean="0"/>
              <a:t>나이가 많고 건강상태가 극도로 허약한 환자거나 임산부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생리중인 여성의 복부 시술은 피한다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4) </a:t>
            </a:r>
            <a:r>
              <a:rPr lang="ko-KR" altLang="en-US" sz="1600" dirty="0" err="1" smtClean="0"/>
              <a:t>청혈</a:t>
            </a:r>
            <a:r>
              <a:rPr lang="ko-KR" altLang="en-US" sz="1600" dirty="0" smtClean="0"/>
              <a:t> 요법에 대하여 무서워하거나 과민 반응을 보이는 사람은 이 치료를 피한다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5) </a:t>
            </a:r>
            <a:r>
              <a:rPr lang="ko-KR" altLang="en-US" sz="1600" dirty="0" smtClean="0"/>
              <a:t>중증인 고혈압 환자에게는 매우 주의 깊은 시술이 요망된다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중증인 고혈압 환자에게 목 주위를 잡아뜯는 시술을 했을 경우 갑자기 혈압이 올라가 위험해질 수 있기 때문이다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6) </a:t>
            </a:r>
            <a:r>
              <a:rPr lang="ko-KR" altLang="en-US" sz="1600" dirty="0" smtClean="0"/>
              <a:t>정신적으로 불안한 상태에 빠져 있는 환자에게도 </a:t>
            </a:r>
            <a:r>
              <a:rPr lang="ko-KR" altLang="en-US" sz="1600" dirty="0" err="1" smtClean="0"/>
              <a:t>청혈요법은</a:t>
            </a:r>
            <a:r>
              <a:rPr lang="ko-KR" altLang="en-US" sz="1600" dirty="0" smtClean="0"/>
              <a:t> 시술할 수 없다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7) </a:t>
            </a:r>
            <a:r>
              <a:rPr lang="ko-KR" altLang="en-US" sz="1600" dirty="0" smtClean="0"/>
              <a:t>간 </a:t>
            </a:r>
            <a:r>
              <a:rPr lang="ko-KR" altLang="en-US" sz="1600" dirty="0" err="1" smtClean="0"/>
              <a:t>경병증의</a:t>
            </a:r>
            <a:r>
              <a:rPr lang="ko-KR" altLang="en-US" sz="1600" dirty="0" smtClean="0"/>
              <a:t> 환자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타박외상 및 수술 후유증에도 </a:t>
            </a:r>
            <a:r>
              <a:rPr lang="ko-KR" altLang="en-US" sz="1600" dirty="0" err="1" smtClean="0"/>
              <a:t>청혈요법은</a:t>
            </a:r>
            <a:r>
              <a:rPr lang="ko-KR" altLang="en-US" sz="1600" dirty="0" smtClean="0"/>
              <a:t> 위험하다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이럴 때는 중단하세요 </a:t>
            </a:r>
            <a:br>
              <a:rPr lang="ko-KR" altLang="en-US" sz="1600" dirty="0" smtClean="0"/>
            </a:br>
            <a:r>
              <a:rPr lang="ko-KR" altLang="en-US" sz="1600" dirty="0" err="1" smtClean="0"/>
              <a:t>청혈요법</a:t>
            </a:r>
            <a:r>
              <a:rPr lang="ko-KR" altLang="en-US" sz="1600" dirty="0" smtClean="0"/>
              <a:t> 시술을 받는 중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간혹 현기증을 느끼는 환자가 있는데 이럴 때는 즉시 멈춰야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식은땀을 흘리거나 얼굴 색이 창백해지거나 구토증을 느낄 때는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멈추고 눕힌 후 휴식을 취하게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이런 경우에는 뜨거운 </a:t>
            </a:r>
            <a:r>
              <a:rPr lang="ko-KR" altLang="en-US" sz="1600" dirty="0" err="1" smtClean="0"/>
              <a:t>설탕물을</a:t>
            </a:r>
            <a:r>
              <a:rPr lang="ko-KR" altLang="en-US" sz="1600" dirty="0" smtClean="0"/>
              <a:t> 마시게 하면 기력을 빨리 회복하는데 도움이 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청혈요법의</a:t>
            </a:r>
            <a:r>
              <a:rPr lang="ko-KR" altLang="en-US" sz="1600" dirty="0" smtClean="0"/>
              <a:t> 호전반응 </a:t>
            </a:r>
            <a:br>
              <a:rPr lang="ko-KR" altLang="en-US" sz="1600" dirty="0" smtClean="0"/>
            </a:br>
            <a:r>
              <a:rPr lang="ko-KR" altLang="en-US" sz="1600" dirty="0" smtClean="0"/>
              <a:t>개인에 따라서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실시한 후에 몸의 조절기능에 의하여 다양한 형태의 호전반응이 나타날 수 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보통은 미열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설사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근육경련 등이 일어나며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화학약품을 장기간 복용했던 사람의 경우 피부발진과 같은 증세가 나타나기도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뿐만 아니라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대부분의 경우 소변이 일시적으로 탁해지거나 냄새가 심해지는 증상이 나타나기도 한다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그러나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이러한 호전반응은 일시적이기 때문에 크게 걱정할 필요가 없다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한방에서 </a:t>
            </a:r>
            <a:r>
              <a:rPr lang="en-US" altLang="ko-KR" sz="1600" dirty="0" smtClean="0"/>
              <a:t>'</a:t>
            </a:r>
            <a:r>
              <a:rPr lang="ko-KR" altLang="en-US" sz="1600" dirty="0" smtClean="0"/>
              <a:t>명현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병이 일시적으로 악화되는 현상</a:t>
            </a:r>
            <a:r>
              <a:rPr lang="en-US" altLang="ko-KR" sz="1600" dirty="0" smtClean="0"/>
              <a:t>)'</a:t>
            </a:r>
            <a:r>
              <a:rPr lang="ko-KR" altLang="en-US" sz="1600" dirty="0" smtClean="0"/>
              <a:t>이라고 하는 이런 반응이 오면 하루 이틀 정도 쉬었다가 해도 좋다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일반적으로 느끼게 되는 반응은 피로를 느끼고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잠이 쏟아지며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통증이 더욱 심해지는 것이다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피로와 졸음은 체내에서 산화작용이 일어난 결과로 인한 것으로 보여지며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통증이 심해지는 것은 질병 부위에 치료효과가 활발하게 일어나면서 일시적으로 일어나는 증상이라고 여겨진다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간혹 어떤 이들은 설사를 하기도 하는데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 때도 체내의 독이 몸밖으로 빠져나가는 과정이므로 걱정할 필요가 없다 </a:t>
            </a:r>
            <a:br>
              <a:rPr lang="ko-KR" altLang="en-US" sz="1600" dirty="0" smtClean="0"/>
            </a:br>
            <a:r>
              <a:rPr lang="ko-KR" altLang="en-US" sz="1600" dirty="0" smtClean="0"/>
              <a:t>사실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청혈요법은</a:t>
            </a:r>
            <a:r>
              <a:rPr lang="ko-KR" altLang="en-US" sz="1600" dirty="0" smtClean="0"/>
              <a:t> 마사지 요법이나 발 마사지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그리고 부항요법과 마찬가지로 치유 철학적 관점에서 바라보면 피부주의에 해당하며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치유의 논리로는 동양의 </a:t>
            </a:r>
            <a:r>
              <a:rPr lang="ko-KR" altLang="en-US" sz="1600" dirty="0" err="1" smtClean="0"/>
              <a:t>경락설이나</a:t>
            </a:r>
            <a:r>
              <a:rPr lang="ko-KR" altLang="en-US" sz="1600" dirty="0" smtClean="0"/>
              <a:t> 서양의 내장체표반사이론을 가지고 설명되는 대체요법입니다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서양에서 확립된 내장체표반사이론</a:t>
            </a:r>
            <a:r>
              <a:rPr lang="en-US" altLang="ko-KR" sz="1600" dirty="0" smtClean="0"/>
              <a:t>(Reflexology)</a:t>
            </a:r>
            <a:r>
              <a:rPr lang="ko-KR" altLang="en-US" sz="1600" dirty="0" smtClean="0"/>
              <a:t>는 모든 내장기의 기능은 피부의 특정 부위와 밀접한 관계를 맺고 있어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내장기의</a:t>
            </a:r>
            <a:r>
              <a:rPr lang="ko-KR" altLang="en-US" sz="1600" dirty="0" smtClean="0"/>
              <a:t> 이상이 특정 부위에 나타나므로 거꾸로 특정부위의 피부에 주는 자극을 통해 </a:t>
            </a:r>
            <a:r>
              <a:rPr lang="ko-KR" altLang="en-US" sz="1600" dirty="0" err="1" smtClean="0"/>
              <a:t>내장기에</a:t>
            </a:r>
            <a:r>
              <a:rPr lang="ko-KR" altLang="en-US" sz="1600" dirty="0" smtClean="0"/>
              <a:t> 영향을 미칠 수 있다는 이론입니다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이 같은 논리는 </a:t>
            </a:r>
            <a:r>
              <a:rPr lang="en-US" altLang="ko-KR" sz="1600" dirty="0" smtClean="0"/>
              <a:t>1900</a:t>
            </a:r>
            <a:r>
              <a:rPr lang="ko-KR" altLang="en-US" sz="1600" dirty="0" smtClean="0"/>
              <a:t>년대 초반에야 유럽에서 체계화된 것으로 물론 그 이전에는 의학적 차원이 아니라 민간 요법적 차원에서 알려져 왔던 이론을 의학적 차원으로 끌어올린 것입니다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동양의 위기론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韋氣論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과 서양의 내장체표반사이론</a:t>
            </a:r>
            <a:r>
              <a:rPr lang="en-US" altLang="ko-KR" sz="1600" dirty="0" smtClean="0"/>
              <a:t>(Reflexology) </a:t>
            </a:r>
            <a:br>
              <a:rPr lang="en-US" altLang="ko-KR" sz="1600" dirty="0" smtClean="0"/>
            </a:br>
            <a:r>
              <a:rPr lang="ko-KR" altLang="en-US" sz="1600" dirty="0" smtClean="0"/>
              <a:t>동양의학과 서양의학의 역사성을 지적하자는 뜻이 아니라 우리는 동양의학적 관점에서 </a:t>
            </a:r>
            <a:r>
              <a:rPr lang="ko-KR" altLang="en-US" sz="1600" dirty="0" err="1" smtClean="0"/>
              <a:t>이같은</a:t>
            </a:r>
            <a:r>
              <a:rPr lang="ko-KR" altLang="en-US" sz="1600" dirty="0" smtClean="0"/>
              <a:t> 논리들을 한 번 살펴볼 필요가 있습니다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진한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秦漢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시대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그러니까 지금으로부터 </a:t>
            </a:r>
            <a:r>
              <a:rPr lang="en-US" altLang="ko-KR" sz="1600" dirty="0" smtClean="0"/>
              <a:t>2700</a:t>
            </a:r>
            <a:r>
              <a:rPr lang="ko-KR" altLang="en-US" sz="1600" dirty="0" smtClean="0"/>
              <a:t>년 전인 기원전 </a:t>
            </a:r>
            <a:r>
              <a:rPr lang="en-US" altLang="ko-KR" sz="1600" dirty="0" smtClean="0"/>
              <a:t>700</a:t>
            </a:r>
            <a:r>
              <a:rPr lang="ko-KR" altLang="en-US" sz="1600" dirty="0" smtClean="0"/>
              <a:t>년에 만들어진 것으로 알려진 동양의학의 고서인 </a:t>
            </a:r>
            <a:r>
              <a:rPr lang="en-US" altLang="ko-KR" sz="1600" dirty="0" smtClean="0"/>
              <a:t>『</a:t>
            </a:r>
            <a:r>
              <a:rPr lang="ko-KR" altLang="en-US" sz="1600" dirty="0" err="1" smtClean="0"/>
              <a:t>황제내경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黃帝內經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소문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素問</a:t>
            </a:r>
            <a:r>
              <a:rPr lang="en-US" altLang="ko-KR" sz="1600" dirty="0" smtClean="0"/>
              <a:t>) </a:t>
            </a:r>
            <a:r>
              <a:rPr lang="ko-KR" altLang="en-US" sz="1600" dirty="0" err="1" smtClean="0"/>
              <a:t>오장생성편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五臟生成篇</a:t>
            </a:r>
            <a:r>
              <a:rPr lang="en-US" altLang="ko-KR" sz="1600" dirty="0" smtClean="0"/>
              <a:t>)』</a:t>
            </a:r>
            <a:r>
              <a:rPr lang="ko-KR" altLang="en-US" sz="1600" dirty="0" smtClean="0"/>
              <a:t>에 따르면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피부는 위기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韋氣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가 있는 곳인데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위기는 정기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正氣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의 중요한 부분이다</a:t>
            </a:r>
            <a:r>
              <a:rPr lang="en-US" altLang="ko-KR" sz="1600" dirty="0" smtClean="0"/>
              <a:t>" "</a:t>
            </a:r>
            <a:r>
              <a:rPr lang="ko-KR" altLang="en-US" sz="1600" dirty="0" smtClean="0"/>
              <a:t>위기 밖은 견고하다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외부에 대항하고 내부를 안전하게 하는 능력이 있으며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밖의 소식을 접수하고 안으로 전달하는 작용을 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이러한 피부작용 때문에 피부는 인체의 </a:t>
            </a:r>
            <a:r>
              <a:rPr lang="ko-KR" altLang="en-US" sz="1600" dirty="0" err="1" smtClean="0"/>
              <a:t>수납기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受納器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이며 효응기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效應器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인 것이다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고 기록되어 있습니다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여기의 </a:t>
            </a:r>
            <a:r>
              <a:rPr lang="en-US" altLang="ko-KR" sz="1600" dirty="0" smtClean="0"/>
              <a:t>[</a:t>
            </a:r>
            <a:r>
              <a:rPr lang="ko-KR" altLang="en-US" sz="1600" dirty="0" err="1" smtClean="0"/>
              <a:t>피부론편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皮膚論篇</a:t>
            </a:r>
            <a:r>
              <a:rPr lang="en-US" altLang="ko-KR" sz="1600" dirty="0" smtClean="0"/>
              <a:t>)]</a:t>
            </a:r>
            <a:r>
              <a:rPr lang="ko-KR" altLang="en-US" sz="1600" dirty="0" smtClean="0"/>
              <a:t>에는 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피부의 위기는 </a:t>
            </a:r>
            <a:r>
              <a:rPr lang="ko-KR" altLang="en-US" sz="1600" dirty="0" err="1" smtClean="0"/>
              <a:t>경맥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經脈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이용하여 내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외부의 소식을 처리한다</a:t>
            </a:r>
            <a:r>
              <a:rPr lang="en-US" altLang="ko-KR" sz="1600" dirty="0" smtClean="0"/>
              <a:t>", "12 </a:t>
            </a:r>
            <a:r>
              <a:rPr lang="ko-KR" altLang="en-US" sz="1600" dirty="0" err="1" smtClean="0"/>
              <a:t>경락맥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經絡脈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은 모두 피부의 일부분이다</a:t>
            </a:r>
            <a:r>
              <a:rPr lang="en-US" altLang="ko-KR" sz="1600" dirty="0" smtClean="0"/>
              <a:t>", "</a:t>
            </a:r>
            <a:r>
              <a:rPr lang="ko-KR" altLang="en-US" sz="1600" dirty="0" err="1" smtClean="0"/>
              <a:t>경맥은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12</a:t>
            </a:r>
            <a:r>
              <a:rPr lang="ko-KR" altLang="en-US" sz="1600" dirty="0" smtClean="0"/>
              <a:t>가지가 있는데 피부도 </a:t>
            </a:r>
            <a:r>
              <a:rPr lang="en-US" altLang="ko-KR" sz="1600" dirty="0" smtClean="0"/>
              <a:t>12</a:t>
            </a:r>
            <a:r>
              <a:rPr lang="ko-KR" altLang="en-US" sz="1600" dirty="0" smtClean="0"/>
              <a:t>개 종류로 나룰 수 있어 </a:t>
            </a:r>
            <a:r>
              <a:rPr lang="en-US" altLang="ko-KR" sz="1600" dirty="0" smtClean="0"/>
              <a:t>12</a:t>
            </a:r>
            <a:r>
              <a:rPr lang="ko-KR" altLang="en-US" sz="1600" dirty="0" smtClean="0"/>
              <a:t>피부라 한다</a:t>
            </a:r>
            <a:r>
              <a:rPr lang="en-US" altLang="ko-KR" sz="1600" dirty="0" smtClean="0"/>
              <a:t>"</a:t>
            </a:r>
            <a:r>
              <a:rPr lang="ko-KR" altLang="en-US" sz="1600" dirty="0" smtClean="0"/>
              <a:t>고 정의하고 있습니다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氣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는 물론이고 기가 다닌다는 통로인 경락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맥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경혈까지 현대 과학으로도 밝혀지지도 않은 존재를 가지고 왈가왈부한다고 일축하기 전에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인체 생리학이 발생하기도 전인 기원전 </a:t>
            </a:r>
            <a:r>
              <a:rPr lang="en-US" altLang="ko-KR" sz="1600" dirty="0" smtClean="0"/>
              <a:t>700</a:t>
            </a:r>
            <a:r>
              <a:rPr lang="ko-KR" altLang="en-US" sz="1600" dirty="0" smtClean="0"/>
              <a:t>년에 발표된 원시적인 주장이라는 관점에서라도 한번쯤 다시 생각해 볼 필요가 있습니다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말하자면</a:t>
            </a:r>
            <a:r>
              <a:rPr lang="en-US" altLang="ko-KR" sz="1600" dirty="0" smtClean="0"/>
              <a:t>, 『</a:t>
            </a:r>
            <a:r>
              <a:rPr lang="ko-KR" altLang="en-US" sz="1600" dirty="0" err="1" smtClean="0"/>
              <a:t>황제내경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黃帝內經</a:t>
            </a:r>
            <a:r>
              <a:rPr lang="en-US" altLang="ko-KR" sz="1600" dirty="0" smtClean="0"/>
              <a:t>)』</a:t>
            </a:r>
            <a:r>
              <a:rPr lang="ko-KR" altLang="en-US" sz="1600" dirty="0" smtClean="0"/>
              <a:t>에서 말하는 위기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韋氣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현대적인 관점에서 재해석 해본다면 위기는 곧 피부의 기능과 피부에 분포되어있는 말초 신경망을 설명하고 있고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이것은 서양의 내장체표반사이론</a:t>
            </a:r>
            <a:r>
              <a:rPr lang="en-US" altLang="ko-KR" sz="1600" dirty="0" smtClean="0"/>
              <a:t>(Reflexology)</a:t>
            </a:r>
            <a:r>
              <a:rPr lang="ko-KR" altLang="en-US" sz="1600" dirty="0" smtClean="0"/>
              <a:t>와 하나도 다를 바가 없다는 것입니다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경락설은</a:t>
            </a:r>
            <a:r>
              <a:rPr lang="ko-KR" altLang="en-US" sz="1600" dirty="0" smtClean="0"/>
              <a:t> 내장체표반사이론에서 오히려 한 걸음 더 나아가 </a:t>
            </a:r>
            <a:r>
              <a:rPr lang="ko-KR" altLang="en-US" sz="1600" dirty="0" err="1" smtClean="0"/>
              <a:t>반사점이라고</a:t>
            </a:r>
            <a:r>
              <a:rPr lang="ko-KR" altLang="en-US" sz="1600" dirty="0" smtClean="0"/>
              <a:t> 하는 특정 부위를 너무나도 상세하게 지적해 놓고 있고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반사점에서</a:t>
            </a:r>
            <a:r>
              <a:rPr lang="ko-KR" altLang="en-US" sz="1600" dirty="0" smtClean="0"/>
              <a:t> 접수된 자극이 어떤 경로를 통해 특정 </a:t>
            </a:r>
            <a:r>
              <a:rPr lang="ko-KR" altLang="en-US" sz="1600" dirty="0" err="1" smtClean="0"/>
              <a:t>내장기에</a:t>
            </a:r>
            <a:r>
              <a:rPr lang="ko-KR" altLang="en-US" sz="1600" dirty="0" smtClean="0"/>
              <a:t> 영향을 미치는가에 대한 논리까지 명백하게 밝혀놓고 있는 것입니다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err="1" smtClean="0"/>
              <a:t>네가티브</a:t>
            </a:r>
            <a:r>
              <a:rPr lang="en-US" altLang="ko-KR" sz="1600" dirty="0" smtClean="0"/>
              <a:t>(Negative)</a:t>
            </a:r>
            <a:r>
              <a:rPr lang="ko-KR" altLang="en-US" sz="1600" dirty="0" smtClean="0"/>
              <a:t>자극과 포지티브</a:t>
            </a:r>
            <a:r>
              <a:rPr lang="en-US" altLang="ko-KR" sz="1600" dirty="0" smtClean="0"/>
              <a:t>(Positive)</a:t>
            </a:r>
            <a:r>
              <a:rPr lang="ko-KR" altLang="en-US" sz="1600" dirty="0" smtClean="0"/>
              <a:t>자극 </a:t>
            </a:r>
            <a:br>
              <a:rPr lang="ko-KR" altLang="en-US" sz="1600" dirty="0" smtClean="0"/>
            </a:br>
            <a:r>
              <a:rPr lang="ko-KR" altLang="en-US" sz="1600" dirty="0" smtClean="0"/>
              <a:t>앞서 설명한 것처럼 내장체표반사이론</a:t>
            </a:r>
            <a:r>
              <a:rPr lang="en-US" altLang="ko-KR" sz="1600" dirty="0" smtClean="0"/>
              <a:t>(Reflexology)</a:t>
            </a:r>
            <a:r>
              <a:rPr lang="ko-KR" altLang="en-US" sz="1600" dirty="0" smtClean="0"/>
              <a:t>를 통해 설명되는 지압이나 마사지</a:t>
            </a:r>
            <a:r>
              <a:rPr lang="en-US" altLang="ko-KR" sz="1600" dirty="0" smtClean="0"/>
              <a:t>·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부항요법과 비교해 볼 필요도 있습니다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왜냐하면 똑같은 논리로 설명되는 대체요법이기는 하지만 피부의 특정 부위에 가하는 자극의 방식이 다르기 때문입니다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우선 </a:t>
            </a:r>
            <a:r>
              <a:rPr lang="ko-KR" altLang="en-US" sz="1600" dirty="0" err="1" smtClean="0"/>
              <a:t>청혈요법을</a:t>
            </a:r>
            <a:r>
              <a:rPr lang="ko-KR" altLang="en-US" sz="1600" dirty="0" smtClean="0"/>
              <a:t> 지압이나 마사지와 비교한다면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똑같이 밖에서 안을 향해 자극을 준다는 공통점을 가지고 있습니다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그러나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지압이나 마사지의 자극 강도는 그렇게 강하지 않은데 비해 </a:t>
            </a:r>
            <a:r>
              <a:rPr lang="ko-KR" altLang="en-US" sz="1600" dirty="0" err="1" smtClean="0"/>
              <a:t>청혈요법은</a:t>
            </a:r>
            <a:r>
              <a:rPr lang="ko-KR" altLang="en-US" sz="1600" dirty="0" smtClean="0"/>
              <a:t> 모세혈관들이 파괴되어 </a:t>
            </a:r>
            <a:r>
              <a:rPr lang="ko-KR" altLang="en-US" sz="1600" dirty="0" err="1" smtClean="0"/>
              <a:t>어혈반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즉 퍼런 멍이 들 때까지 자극을 주는 방식이라 자극의 강도에 차이가 있습니다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그러나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이것은 부항요법을 실시했을 때 퍼런 멍이 나타나는 것과 같다는 공통점이 있습니다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물론 마사지나 지압을 강하게 받았을 경우에도 멍이 드는 경우가 있기는 합니다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하지만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자극의 방식은 정 반대입니다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피부에 </a:t>
            </a:r>
            <a:r>
              <a:rPr lang="ko-KR" altLang="en-US" sz="1600" dirty="0" err="1" smtClean="0"/>
              <a:t>압자극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壓刺戟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주는 지압이나 청혈요법이 포지티브</a:t>
            </a:r>
            <a:r>
              <a:rPr lang="en-US" altLang="ko-KR" sz="1600" dirty="0" smtClean="0"/>
              <a:t>(+)</a:t>
            </a:r>
            <a:r>
              <a:rPr lang="ko-KR" altLang="en-US" sz="1600" dirty="0" smtClean="0"/>
              <a:t>방식의 자극이라면 피부를 빨아들이는 </a:t>
            </a:r>
            <a:r>
              <a:rPr lang="ko-KR" altLang="en-US" sz="1600" dirty="0" err="1" smtClean="0"/>
              <a:t>흡자극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吸刺戟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사용하는 부항요법은 네가티브</a:t>
            </a:r>
            <a:r>
              <a:rPr lang="en-US" altLang="ko-KR" sz="1600" dirty="0" smtClean="0"/>
              <a:t>(-)</a:t>
            </a:r>
            <a:r>
              <a:rPr lang="ko-KR" altLang="en-US" sz="1600" dirty="0" smtClean="0"/>
              <a:t>방식의 자극인 것입니다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왜냐하면 지구상에 존재하는 모든 물질들은 대기압이라는 압력에 적응되어 있는데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압자극의</a:t>
            </a:r>
            <a:r>
              <a:rPr lang="ko-KR" altLang="en-US" sz="1600" dirty="0" smtClean="0"/>
              <a:t> 경우 자극방식이 </a:t>
            </a:r>
            <a:r>
              <a:rPr lang="en-US" altLang="ko-KR" sz="1600" dirty="0" smtClean="0"/>
              <a:t>[</a:t>
            </a:r>
            <a:r>
              <a:rPr lang="ko-KR" altLang="en-US" sz="1600" dirty="0" smtClean="0"/>
              <a:t>대기압</a:t>
            </a:r>
            <a:r>
              <a:rPr lang="en-US" altLang="ko-KR" sz="1600" dirty="0" smtClean="0"/>
              <a:t>+</a:t>
            </a:r>
            <a:r>
              <a:rPr lang="ko-KR" altLang="en-US" sz="1600" dirty="0" err="1" smtClean="0"/>
              <a:t>압자극</a:t>
            </a:r>
            <a:r>
              <a:rPr lang="en-US" altLang="ko-KR" sz="1600" dirty="0" smtClean="0"/>
              <a:t>]</a:t>
            </a:r>
            <a:r>
              <a:rPr lang="ko-KR" altLang="en-US" sz="1600" dirty="0" smtClean="0"/>
              <a:t>이 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반면 부항요법은 </a:t>
            </a:r>
            <a:r>
              <a:rPr lang="en-US" altLang="ko-KR" sz="1600" dirty="0" smtClean="0"/>
              <a:t>[</a:t>
            </a:r>
            <a:r>
              <a:rPr lang="ko-KR" altLang="en-US" sz="1600" dirty="0" smtClean="0"/>
              <a:t>대기압</a:t>
            </a:r>
            <a:r>
              <a:rPr lang="en-US" altLang="ko-KR" sz="1600" dirty="0" smtClean="0"/>
              <a:t>- </a:t>
            </a:r>
            <a:r>
              <a:rPr lang="ko-KR" altLang="en-US" sz="1600" dirty="0" err="1" smtClean="0"/>
              <a:t>흡자극</a:t>
            </a:r>
            <a:r>
              <a:rPr lang="en-US" altLang="ko-KR" sz="1600" dirty="0" smtClean="0"/>
              <a:t>]</a:t>
            </a:r>
            <a:r>
              <a:rPr lang="ko-KR" altLang="en-US" sz="1600" dirty="0" smtClean="0"/>
              <a:t>형태로 이루어집니다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그럼에도 결과는 같습니다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모세혈관이 파괴되어 멍이 드는 것입니다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그리고 인체는 시간이 흐름에 따라 멍을 흡수합니다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그것이 막혔던 모세혈관을 터뜨려 새로운 모세혈관을 만드는 형태이건 아니면 단순히 자극 그 자체가 신경망이나 경락을 통해 전달되어 해당 </a:t>
            </a:r>
            <a:r>
              <a:rPr lang="ko-KR" altLang="en-US" sz="1600" dirty="0" err="1" smtClean="0"/>
              <a:t>내장기의</a:t>
            </a:r>
            <a:r>
              <a:rPr lang="ko-KR" altLang="en-US" sz="1600" dirty="0" smtClean="0"/>
              <a:t> 이상증상이 개선되건 간에 일단 치유효과가 나타난다는 사실은 우리가 인정할 수밖에 없는 것입니다</a:t>
            </a:r>
            <a:r>
              <a:rPr lang="en-US" altLang="ko-KR" sz="1600" dirty="0" smtClean="0"/>
              <a:t>. </a:t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그러나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이같은</a:t>
            </a:r>
            <a:r>
              <a:rPr lang="ko-KR" altLang="en-US" sz="1600" dirty="0" smtClean="0"/>
              <a:t> 증상개선의 효과가 동일한 질병에 동일한 강도로 나타나지는 않고 있다는 사실을 대체의학자들은 인정해야만 합니다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동시에 제도권의학자들도 치료효과가 충분히 유의할 만 하다는 사실만큼은 인정하고 보다 더 깊은 관심을 갖고 현대 의학적 차원의 연구가 필요할 것 같습니다 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氣 방사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872194"/>
          </a:xfrm>
        </p:spPr>
        <p:txBody>
          <a:bodyPr numCol="2">
            <a:normAutofit fontScale="92500"/>
          </a:bodyPr>
          <a:lstStyle/>
          <a:p>
            <a:r>
              <a:rPr lang="ko-KR" altLang="en-US" sz="2500" dirty="0" err="1" smtClean="0"/>
              <a:t>양윤하기방사</a:t>
            </a:r>
            <a:r>
              <a:rPr lang="ko-KR" altLang="en-US" sz="2500" dirty="0" smtClean="0"/>
              <a:t> </a:t>
            </a:r>
            <a:r>
              <a:rPr lang="en-US" sz="2500" dirty="0" smtClean="0">
                <a:hlinkClick r:id="rId2"/>
              </a:rPr>
              <a:t>http://dory.mncast.com/mncHMovie.swf?movieID=10005676520061016004515&amp;skinNum=1 </a:t>
            </a:r>
            <a:endParaRPr lang="en-US" sz="2500" dirty="0" smtClean="0"/>
          </a:p>
          <a:p>
            <a:r>
              <a:rPr lang="en-US" sz="1900" dirty="0" smtClean="0"/>
              <a:t> </a:t>
            </a:r>
          </a:p>
          <a:p>
            <a:r>
              <a:rPr lang="en-US" sz="2500" dirty="0" smtClean="0"/>
              <a:t>   </a:t>
            </a:r>
            <a:r>
              <a:rPr lang="en-US" sz="2500" dirty="0" smtClean="0">
                <a:hlinkClick r:id="rId3"/>
              </a:rPr>
              <a:t>http://dory.mncast.com/mncHMovie.swf?movieID=10005676520061016012911&amp;skinNum=1</a:t>
            </a:r>
            <a:endParaRPr lang="en-US" sz="2500" dirty="0" smtClean="0"/>
          </a:p>
          <a:p>
            <a:r>
              <a:rPr lang="en-US" sz="2500" dirty="0" smtClean="0"/>
              <a:t> </a:t>
            </a:r>
          </a:p>
          <a:p>
            <a:r>
              <a:rPr lang="en-US" sz="2500" dirty="0" smtClean="0"/>
              <a:t> </a:t>
            </a:r>
            <a:r>
              <a:rPr lang="ko-KR" altLang="en-US" sz="2500" dirty="0" err="1" smtClean="0">
                <a:hlinkClick r:id="rId3"/>
              </a:rPr>
              <a:t>차인표기방영</a:t>
            </a:r>
            <a:r>
              <a:rPr lang="ko-KR" altLang="en-US" sz="2500" dirty="0" smtClean="0">
                <a:hlinkClick r:id="rId3"/>
              </a:rPr>
              <a:t>  </a:t>
            </a:r>
            <a:r>
              <a:rPr lang="en-US" sz="2500" dirty="0" smtClean="0">
                <a:hlinkClick r:id="rId3"/>
              </a:rPr>
              <a:t>http://dory.mncast.com/mncHMovie.swf?movieID=10005676520061016030112&amp;skinNum=1</a:t>
            </a:r>
          </a:p>
          <a:p>
            <a:r>
              <a:rPr lang="en-US" sz="2500" dirty="0" smtClean="0">
                <a:hlinkClick r:id="rId3"/>
              </a:rPr>
              <a:t> </a:t>
            </a:r>
          </a:p>
          <a:p>
            <a:r>
              <a:rPr lang="en-US" sz="2500" dirty="0" smtClean="0">
                <a:hlinkClick r:id="rId3"/>
              </a:rPr>
              <a:t> </a:t>
            </a:r>
            <a:r>
              <a:rPr lang="ko-KR" altLang="en-US" sz="2500" dirty="0" err="1" smtClean="0">
                <a:hlinkClick r:id="rId3"/>
              </a:rPr>
              <a:t>동물에게기방사</a:t>
            </a:r>
            <a:r>
              <a:rPr lang="en-US" sz="2500" dirty="0" smtClean="0">
                <a:hlinkClick r:id="rId3"/>
              </a:rPr>
              <a:t>http://dory.mncast.com/mncHMovie.swf?movieID=10005676520061016010709&amp;skinNum=1</a:t>
            </a:r>
          </a:p>
          <a:p>
            <a:r>
              <a:rPr lang="en-US" sz="2500" dirty="0" smtClean="0">
                <a:hlinkClick r:id="rId3"/>
              </a:rPr>
              <a:t> </a:t>
            </a:r>
          </a:p>
          <a:p>
            <a:r>
              <a:rPr lang="ko-KR" altLang="en-US" sz="2500" dirty="0" err="1" smtClean="0">
                <a:hlinkClick r:id="rId3"/>
              </a:rPr>
              <a:t>양운하</a:t>
            </a:r>
            <a:r>
              <a:rPr lang="en-US" altLang="ko-KR" sz="2500" dirty="0" smtClean="0">
                <a:hlinkClick r:id="rId3"/>
              </a:rPr>
              <a:t>9</a:t>
            </a:r>
            <a:r>
              <a:rPr lang="ko-KR" altLang="en-US" sz="2500" dirty="0" err="1" smtClean="0">
                <a:hlinkClick r:id="rId3"/>
              </a:rPr>
              <a:t>층에서기방사</a:t>
            </a:r>
            <a:r>
              <a:rPr lang="en-US" sz="2500" dirty="0" smtClean="0">
                <a:hlinkClick r:id="rId3"/>
              </a:rPr>
              <a:t>http://www.scjnet.co.kr/movie/meditation/energy.asf</a:t>
            </a:r>
          </a:p>
          <a:p>
            <a:r>
              <a:rPr lang="ko-KR" altLang="en-US" sz="2000" b="1" dirty="0" err="1" smtClean="0">
                <a:hlinkClick r:id="rId4"/>
              </a:rPr>
              <a:t>대장공</a:t>
            </a:r>
            <a:r>
              <a:rPr lang="ko-KR" altLang="en-US" sz="2000" b="1" dirty="0" smtClean="0">
                <a:hlinkClick r:id="rId4"/>
              </a:rPr>
              <a:t> </a:t>
            </a:r>
            <a:r>
              <a:rPr lang="ko-KR" altLang="en-US" sz="2000" b="1" dirty="0" err="1" smtClean="0">
                <a:hlinkClick r:id="rId4"/>
              </a:rPr>
              <a:t>다큐동영상</a:t>
            </a:r>
            <a:r>
              <a:rPr lang="ko-KR" altLang="en-US" sz="2000" dirty="0" smtClean="0"/>
              <a:t>  </a:t>
            </a:r>
            <a:r>
              <a:rPr lang="en-US" altLang="ko-KR" sz="2000" dirty="0" smtClean="0"/>
              <a:t>: </a:t>
            </a:r>
            <a:r>
              <a:rPr lang="ko-KR" altLang="en-US" sz="2000" dirty="0" err="1" smtClean="0"/>
              <a:t>대장공</a:t>
            </a:r>
            <a:r>
              <a:rPr lang="ko-KR" altLang="en-US" sz="2000" dirty="0" smtClean="0"/>
              <a:t> 홍보동영상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옥기선생님</a:t>
            </a:r>
            <a:r>
              <a:rPr lang="en-US" altLang="ko-KR" sz="2000" dirty="0" smtClean="0"/>
              <a:t>.</a:t>
            </a:r>
            <a:r>
              <a:rPr lang="ko-KR" altLang="en-US" sz="2000" dirty="0" err="1" smtClean="0"/>
              <a:t>한옥하선생님</a:t>
            </a:r>
            <a:r>
              <a:rPr lang="en-US" altLang="ko-KR" sz="2000" dirty="0" smtClean="0"/>
              <a:t>.</a:t>
            </a:r>
            <a:r>
              <a:rPr lang="ko-KR" altLang="en-US" sz="2000" dirty="0" err="1" smtClean="0"/>
              <a:t>마점원선생님의</a:t>
            </a:r>
            <a:r>
              <a:rPr lang="ko-KR" altLang="en-US" sz="2000" dirty="0" smtClean="0"/>
              <a:t> 치유장면</a:t>
            </a:r>
            <a:r>
              <a:rPr lang="en-US" altLang="ko-KR" sz="2000" dirty="0" smtClean="0"/>
              <a:t>)  </a:t>
            </a:r>
            <a:r>
              <a:rPr lang="en-US" sz="7400" dirty="0" smtClean="0">
                <a:hlinkClick r:id="rId3"/>
              </a:rPr>
              <a:t> </a:t>
            </a:r>
          </a:p>
          <a:p>
            <a:r>
              <a:rPr lang="en-US" sz="700" dirty="0" smtClean="0">
                <a:hlinkClick r:id="rId3"/>
              </a:rPr>
              <a:t> </a:t>
            </a:r>
          </a:p>
          <a:p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b="1" dirty="0" err="1" smtClean="0"/>
              <a:t>경희의료원</a:t>
            </a:r>
            <a:r>
              <a:rPr lang="ko-KR" altLang="en-US" sz="2800" b="1" dirty="0" smtClean="0"/>
              <a:t> 한방병원 </a:t>
            </a:r>
            <a:r>
              <a:rPr lang="ko-KR" altLang="en-US" sz="2800" b="1" dirty="0" err="1" smtClean="0"/>
              <a:t>기공클리닉</a:t>
            </a:r>
            <a:r>
              <a:rPr lang="ko-KR" altLang="en-US" sz="2800" b="1" dirty="0" smtClean="0"/>
              <a:t> 첫 개설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" y="1000114"/>
            <a:ext cx="10858544" cy="3594510"/>
          </a:xfrm>
        </p:spPr>
        <p:txBody>
          <a:bodyPr>
            <a:noAutofit/>
          </a:bodyPr>
          <a:lstStyle/>
          <a:p>
            <a:r>
              <a:rPr lang="ko-KR" altLang="en-US" sz="1800" b="1" u="sng" dirty="0" smtClean="0"/>
              <a:t>기사분야 </a:t>
            </a:r>
            <a:r>
              <a:rPr lang="en-US" altLang="ko-KR" sz="1800" b="1" u="sng" dirty="0" smtClean="0"/>
              <a:t>: </a:t>
            </a:r>
            <a:r>
              <a:rPr lang="ko-KR" altLang="en-US" sz="1800" b="1" u="sng" dirty="0" smtClean="0"/>
              <a:t>레저 </a:t>
            </a:r>
            <a:r>
              <a:rPr lang="en-US" altLang="ko-KR" sz="1800" b="1" u="sng" dirty="0" smtClean="0"/>
              <a:t>[</a:t>
            </a:r>
            <a:r>
              <a:rPr lang="ko-KR" altLang="en-US" sz="1800" b="1" u="sng" dirty="0" smtClean="0"/>
              <a:t>스포츠서울</a:t>
            </a:r>
            <a:r>
              <a:rPr lang="en-US" altLang="ko-KR" sz="1800" b="1" u="sng" dirty="0" smtClean="0"/>
              <a:t>]</a:t>
            </a:r>
            <a:endParaRPr lang="ko-KR" altLang="en-US" sz="1800" b="1" dirty="0" smtClean="0"/>
          </a:p>
          <a:p>
            <a:r>
              <a:rPr lang="ko-KR" altLang="en-US" sz="1800" b="1" u="sng" dirty="0" smtClean="0"/>
              <a:t>게재일자 </a:t>
            </a:r>
            <a:r>
              <a:rPr lang="en-US" altLang="ko-KR" sz="1800" b="1" u="sng" dirty="0" smtClean="0"/>
              <a:t>: 02</a:t>
            </a:r>
            <a:r>
              <a:rPr lang="ko-KR" altLang="en-US" sz="1800" b="1" u="sng" dirty="0" smtClean="0"/>
              <a:t>월</a:t>
            </a:r>
            <a:r>
              <a:rPr lang="en-US" altLang="ko-KR" sz="1800" b="1" u="sng" dirty="0" smtClean="0"/>
              <a:t>26</a:t>
            </a:r>
            <a:r>
              <a:rPr lang="ko-KR" altLang="en-US" sz="1800" b="1" u="sng" dirty="0" smtClean="0"/>
              <a:t>일</a:t>
            </a:r>
            <a:endParaRPr lang="ko-KR" altLang="en-US" sz="1800" b="1" dirty="0" smtClean="0"/>
          </a:p>
          <a:p>
            <a:r>
              <a:rPr lang="ko-KR" altLang="en-US" sz="1800" b="1" dirty="0" err="1" smtClean="0"/>
              <a:t>경희의료원</a:t>
            </a:r>
            <a:r>
              <a:rPr lang="ko-KR" altLang="en-US" sz="1800" b="1" dirty="0" smtClean="0"/>
              <a:t> 한방병원 </a:t>
            </a:r>
            <a:r>
              <a:rPr lang="ko-KR" altLang="en-US" sz="1800" b="1" dirty="0" err="1" smtClean="0"/>
              <a:t>기공클리닉</a:t>
            </a:r>
            <a:r>
              <a:rPr lang="ko-KR" altLang="en-US" sz="1800" b="1" dirty="0" smtClean="0"/>
              <a:t> 첫 개설</a:t>
            </a:r>
          </a:p>
          <a:p>
            <a:r>
              <a:rPr lang="ko-KR" altLang="en-US" sz="1800" dirty="0" err="1" smtClean="0"/>
              <a:t>인체내</a:t>
            </a:r>
            <a:r>
              <a:rPr lang="ko-KR" altLang="en-US" sz="1800" dirty="0" smtClean="0"/>
              <a:t> 기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氣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의 흐름을 원활하게 해 건강한 삶을 꾸려보자는 인식이 일반에 확산되고</a:t>
            </a:r>
            <a:br>
              <a:rPr lang="ko-KR" altLang="en-US" sz="1800" dirty="0" smtClean="0"/>
            </a:br>
            <a:r>
              <a:rPr lang="ko-KR" altLang="en-US" sz="1800" dirty="0" smtClean="0"/>
              <a:t>있는 가운데 우리나라에서는 처음으로 기공요법으로 질병을 진단 치료하는 기공클리닉이</a:t>
            </a:r>
            <a:br>
              <a:rPr lang="ko-KR" altLang="en-US" sz="1800" dirty="0" smtClean="0"/>
            </a:br>
            <a:r>
              <a:rPr lang="ko-KR" altLang="en-US" sz="1800" dirty="0" smtClean="0"/>
              <a:t>설치돼 관심을 </a:t>
            </a:r>
            <a:r>
              <a:rPr lang="ko-KR" altLang="en-US" sz="1800" dirty="0" err="1" smtClean="0"/>
              <a:t>끌고있다</a:t>
            </a:r>
            <a:r>
              <a:rPr lang="en-US" altLang="ko-KR" sz="1800" dirty="0" smtClean="0"/>
              <a:t>. </a:t>
            </a:r>
            <a:r>
              <a:rPr lang="ko-KR" altLang="en-US" sz="1800" dirty="0" err="1" smtClean="0"/>
              <a:t>경희의료원</a:t>
            </a:r>
            <a:r>
              <a:rPr lang="ko-KR" altLang="en-US" sz="1800" dirty="0" smtClean="0"/>
              <a:t> 한방병원은 지난 </a:t>
            </a:r>
            <a:r>
              <a:rPr lang="en-US" altLang="ko-KR" sz="1800" dirty="0" smtClean="0"/>
              <a:t>16</a:t>
            </a:r>
            <a:r>
              <a:rPr lang="ko-KR" altLang="en-US" sz="1800" dirty="0" smtClean="0"/>
              <a:t>일 이 병원내에 기공진료실을</a:t>
            </a:r>
            <a:br>
              <a:rPr lang="ko-KR" altLang="en-US" sz="1800" dirty="0" smtClean="0"/>
            </a:br>
            <a:r>
              <a:rPr lang="ko-KR" altLang="en-US" sz="1800" dirty="0" smtClean="0"/>
              <a:t>열고 본격진료에 들어갔다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한의학에서는 심신을 조절하는 단련을 통해 경락을 소통시키고 기혈의 조화를 이뤄</a:t>
            </a:r>
            <a:br>
              <a:rPr lang="ko-KR" altLang="en-US" sz="1800" dirty="0" smtClean="0"/>
            </a:br>
            <a:r>
              <a:rPr lang="ko-KR" altLang="en-US" sz="1800" dirty="0" smtClean="0"/>
              <a:t>생명의 기본물질인 정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精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기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氣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신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神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을 강화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체질을 보강하고 저항력을 높일 수 있다고</a:t>
            </a:r>
            <a:br>
              <a:rPr lang="ko-KR" altLang="en-US" sz="1800" dirty="0" smtClean="0"/>
            </a:br>
            <a:r>
              <a:rPr lang="ko-KR" altLang="en-US" sz="1800" dirty="0" smtClean="0"/>
              <a:t>본다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이번에 문을 연 기공진료실의 기본입장이 바로 이렇다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이곳에서는 촉진이나 맥진 등 한의학 이론에 따라 장부나 심신의 질병유무를 진단한 다음</a:t>
            </a:r>
            <a:br>
              <a:rPr lang="ko-KR" altLang="en-US" sz="1800" dirty="0" smtClean="0"/>
            </a:br>
            <a:r>
              <a:rPr lang="ko-KR" altLang="en-US" sz="1800" dirty="0" smtClean="0"/>
              <a:t>환자의 체질에 맞는 기공프로그램을 선정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처방까지 해준다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기공진료실 신용철교수는</a:t>
            </a:r>
            <a:br>
              <a:rPr lang="ko-KR" altLang="en-US" sz="1800" dirty="0" smtClean="0"/>
            </a:br>
            <a:r>
              <a:rPr lang="ko-KR" altLang="en-US" sz="1800" dirty="0" smtClean="0"/>
              <a:t>“기공요법은 질환의 </a:t>
            </a:r>
            <a:r>
              <a:rPr lang="ko-KR" altLang="en-US" sz="1800" dirty="0" err="1" smtClean="0"/>
              <a:t>주치료는</a:t>
            </a:r>
            <a:r>
              <a:rPr lang="ko-KR" altLang="en-US" sz="1800" dirty="0" smtClean="0"/>
              <a:t> 물론 보조치료법으로 폭넓게 응용할 수 있다”고 밝히며</a:t>
            </a:r>
            <a:br>
              <a:rPr lang="ko-KR" altLang="en-US" sz="1800" dirty="0" smtClean="0"/>
            </a:br>
            <a:endParaRPr lang="ko-KR" altLang="en-US" sz="1800" dirty="0" smtClean="0"/>
          </a:p>
          <a:p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42858"/>
            <a:ext cx="7772400" cy="4623812"/>
          </a:xfrm>
        </p:spPr>
        <p:txBody>
          <a:bodyPr>
            <a:noAutofit/>
          </a:bodyPr>
          <a:lstStyle/>
          <a:p>
            <a:r>
              <a:rPr lang="ko-KR" altLang="en-US" sz="1800" dirty="0" smtClean="0"/>
              <a:t>“</a:t>
            </a:r>
            <a:r>
              <a:rPr lang="ko-KR" altLang="en-US" sz="1800" dirty="0" err="1" smtClean="0"/>
              <a:t>요즘같은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IMF</a:t>
            </a:r>
            <a:r>
              <a:rPr lang="ko-KR" altLang="en-US" sz="1800" dirty="0" smtClean="0"/>
              <a:t>시대에는 스트레스에 의한 질환이 많이 발생하는데 이런 질환에는 기공</a:t>
            </a:r>
            <a:br>
              <a:rPr lang="ko-KR" altLang="en-US" sz="1800" dirty="0" smtClean="0"/>
            </a:br>
            <a:r>
              <a:rPr lang="ko-KR" altLang="en-US" sz="1800" dirty="0" smtClean="0"/>
              <a:t>요법의 치료효과가 매우 높다”고 강조한다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머리가 아프고 소화도 안되며 매사에 자신감이</a:t>
            </a:r>
            <a:br>
              <a:rPr lang="ko-KR" altLang="en-US" sz="1800" dirty="0" smtClean="0"/>
            </a:br>
            <a:r>
              <a:rPr lang="ko-KR" altLang="en-US" sz="1800" dirty="0" smtClean="0"/>
              <a:t>떨어지고 항상 피곤하며 삶의 의욕도 없어지는데 이런 경우 기를 살리는 기공법이</a:t>
            </a:r>
            <a:br>
              <a:rPr lang="ko-KR" altLang="en-US" sz="1800" dirty="0" smtClean="0"/>
            </a:br>
            <a:r>
              <a:rPr lang="ko-KR" altLang="en-US" sz="1800" dirty="0" smtClean="0"/>
              <a:t>효과적이라는 것이다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신교수는 특히 이런 경우 </a:t>
            </a:r>
            <a:r>
              <a:rPr lang="ko-KR" altLang="en-US" sz="1800" dirty="0" err="1" smtClean="0"/>
              <a:t>이완공이라</a:t>
            </a:r>
            <a:r>
              <a:rPr lang="ko-KR" altLang="en-US" sz="1800" dirty="0" smtClean="0"/>
              <a:t> 하는 이완요법과 의수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意守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법인 경혈기공법이</a:t>
            </a:r>
            <a:br>
              <a:rPr lang="ko-KR" altLang="en-US" sz="1800" dirty="0" smtClean="0"/>
            </a:br>
            <a:r>
              <a:rPr lang="ko-KR" altLang="en-US" sz="1800" dirty="0" smtClean="0"/>
              <a:t>효과적이라고 조언한다</a:t>
            </a:r>
            <a:r>
              <a:rPr lang="en-US" altLang="ko-KR" sz="1800" dirty="0" smtClean="0"/>
              <a:t>. </a:t>
            </a:r>
            <a:r>
              <a:rPr lang="ko-KR" altLang="en-US" sz="1800" dirty="0" err="1" smtClean="0"/>
              <a:t>이완공은</a:t>
            </a:r>
            <a:r>
              <a:rPr lang="ko-KR" altLang="en-US" sz="1800" dirty="0" smtClean="0"/>
              <a:t> 긴장된 곳 없이 전신을 이완시켜 몸과 마음을 편안한</a:t>
            </a:r>
            <a:br>
              <a:rPr lang="ko-KR" altLang="en-US" sz="1800" dirty="0" smtClean="0"/>
            </a:br>
            <a:r>
              <a:rPr lang="ko-KR" altLang="en-US" sz="1800" dirty="0" smtClean="0"/>
              <a:t>상태로 유도하는 </a:t>
            </a:r>
            <a:r>
              <a:rPr lang="ko-KR" altLang="en-US" sz="1800" dirty="0" err="1" smtClean="0"/>
              <a:t>수련법으로</a:t>
            </a:r>
            <a:r>
              <a:rPr lang="ko-KR" altLang="en-US" sz="1800" dirty="0" smtClean="0"/>
              <a:t> 스트레스 질환은 물론 그 밖의 만성질환 치료에 도움이</a:t>
            </a:r>
            <a:br>
              <a:rPr lang="ko-KR" altLang="en-US" sz="1800" dirty="0" smtClean="0"/>
            </a:br>
            <a:r>
              <a:rPr lang="ko-KR" altLang="en-US" sz="1800" dirty="0" smtClean="0"/>
              <a:t>된다</a:t>
            </a:r>
            <a:r>
              <a:rPr lang="en-US" altLang="ko-KR" sz="1800" dirty="0" smtClean="0"/>
              <a:t>. </a:t>
            </a:r>
            <a:r>
              <a:rPr lang="ko-KR" altLang="en-US" sz="1800" dirty="0" err="1" smtClean="0"/>
              <a:t>이완공에는</a:t>
            </a:r>
            <a:r>
              <a:rPr lang="ko-KR" altLang="en-US" sz="1800" dirty="0" smtClean="0"/>
              <a:t> 부분이완 환부이완 명상이완 등이 있는데 부분이완은 머리→</a:t>
            </a:r>
            <a:r>
              <a:rPr lang="ko-KR" altLang="en-US" sz="1800" dirty="0" err="1" smtClean="0"/>
              <a:t>양어깨</a:t>
            </a:r>
            <a:endParaRPr lang="ko-KR" altLang="en-US" sz="1800" dirty="0" smtClean="0"/>
          </a:p>
          <a:p>
            <a:r>
              <a:rPr lang="ko-KR" altLang="en-US" sz="1800" dirty="0" smtClean="0"/>
              <a:t>양손→가슴→복부→양다리→</a:t>
            </a:r>
            <a:r>
              <a:rPr lang="ko-KR" altLang="en-US" sz="1800" dirty="0" err="1" smtClean="0"/>
              <a:t>양발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혹은 머리→목→</a:t>
            </a:r>
            <a:r>
              <a:rPr lang="ko-KR" altLang="en-US" sz="1800" dirty="0" err="1" smtClean="0"/>
              <a:t>양상지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上肢</a:t>
            </a:r>
            <a:r>
              <a:rPr lang="en-US" altLang="ko-KR" sz="1800" dirty="0" smtClean="0"/>
              <a:t>)→</a:t>
            </a:r>
            <a:r>
              <a:rPr lang="ko-KR" altLang="en-US" sz="1800" dirty="0" err="1" smtClean="0"/>
              <a:t>가슴배</a:t>
            </a:r>
            <a:r>
              <a:rPr lang="ko-KR" altLang="en-US" sz="1800" dirty="0" smtClean="0"/>
              <a:t> 등 허리→</a:t>
            </a:r>
            <a:br>
              <a:rPr lang="ko-KR" altLang="en-US" sz="1800" dirty="0" smtClean="0"/>
            </a:br>
            <a:r>
              <a:rPr lang="ko-KR" altLang="en-US" sz="1800" dirty="0" err="1" smtClean="0"/>
              <a:t>양대퇴</a:t>
            </a:r>
            <a:r>
              <a:rPr lang="ko-KR" altLang="en-US" sz="1800" dirty="0" smtClean="0"/>
              <a:t>→</a:t>
            </a:r>
            <a:r>
              <a:rPr lang="ko-KR" altLang="en-US" sz="1800" dirty="0" err="1" smtClean="0"/>
              <a:t>양소퇴</a:t>
            </a:r>
            <a:r>
              <a:rPr lang="ko-KR" altLang="en-US" sz="1800" dirty="0" smtClean="0"/>
              <a:t> 하는 식으로 전신을 </a:t>
            </a:r>
            <a:r>
              <a:rPr lang="ko-KR" altLang="en-US" sz="1800" dirty="0" err="1" smtClean="0"/>
              <a:t>몇단계로</a:t>
            </a:r>
            <a:r>
              <a:rPr lang="ko-KR" altLang="en-US" sz="1800" dirty="0" smtClean="0"/>
              <a:t> 나눠서 위에서 아래로 이완시키는 방법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환부이완은 잡생각을 없애고 생각을 통일시켜 질병부위를 이완시키는 방법이며</a:t>
            </a:r>
            <a:br>
              <a:rPr lang="ko-KR" altLang="en-US" sz="1800" dirty="0" smtClean="0"/>
            </a:br>
            <a:r>
              <a:rPr lang="ko-KR" altLang="en-US" sz="1800" dirty="0" smtClean="0"/>
              <a:t>명상이완은 신체의 일부분을 상상으로 이완시키는 것으로 머리에서 발을 따라 물이</a:t>
            </a:r>
            <a:br>
              <a:rPr lang="ko-KR" altLang="en-US" sz="1800" dirty="0" smtClean="0"/>
            </a:br>
            <a:r>
              <a:rPr lang="ko-KR" altLang="en-US" sz="1800" dirty="0" smtClean="0"/>
              <a:t>흐른다고 생각하며 이완시키거나 신체가 밖으로 이완된다고 상상하는 방법이다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신교수는 “</a:t>
            </a:r>
            <a:r>
              <a:rPr lang="ko-KR" altLang="en-US" sz="1800" dirty="0" err="1" smtClean="0"/>
              <a:t>이완공은</a:t>
            </a:r>
            <a:r>
              <a:rPr lang="ko-KR" altLang="en-US" sz="1800" dirty="0" smtClean="0"/>
              <a:t> 실증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實證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양증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陽症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좋으며 내기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內氣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를 키우는데도 응용할</a:t>
            </a:r>
            <a:br>
              <a:rPr lang="ko-KR" altLang="en-US" sz="1800" dirty="0" smtClean="0"/>
            </a:br>
            <a:r>
              <a:rPr lang="ko-KR" altLang="en-US" sz="1800" dirty="0" smtClean="0"/>
              <a:t>수 있다”고 조언한다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경혈기공은 특정부위나 </a:t>
            </a:r>
            <a:r>
              <a:rPr lang="ko-KR" altLang="en-US" sz="1800" dirty="0" err="1" smtClean="0"/>
              <a:t>특정혈을</a:t>
            </a:r>
            <a:r>
              <a:rPr lang="ko-KR" altLang="en-US" sz="1800" dirty="0" smtClean="0"/>
              <a:t> 호흡과 명상으로 단련하는</a:t>
            </a:r>
            <a:br>
              <a:rPr lang="ko-KR" altLang="en-US" sz="1800" dirty="0" smtClean="0"/>
            </a:br>
            <a:r>
              <a:rPr lang="ko-KR" altLang="en-US" sz="1800" dirty="0" smtClean="0"/>
              <a:t>기공요법으로 특히 단전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丹田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이 많이 이용된다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배꼽 </a:t>
            </a:r>
            <a:r>
              <a:rPr lang="en-US" altLang="ko-KR" sz="1800" dirty="0" smtClean="0"/>
              <a:t>9㎝</a:t>
            </a:r>
            <a:r>
              <a:rPr lang="ko-KR" altLang="en-US" sz="1800" dirty="0" smtClean="0"/>
              <a:t>아래에 위치한 단전은 원기가</a:t>
            </a:r>
            <a:br>
              <a:rPr lang="ko-KR" altLang="en-US" sz="1800" dirty="0" smtClean="0"/>
            </a:br>
            <a:r>
              <a:rPr lang="ko-KR" altLang="en-US" sz="1800" dirty="0" smtClean="0"/>
              <a:t>집합하고 기가 발동하는 근원으로 호흡법 등으로 단련한다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또 간에 이상이 있거나</a:t>
            </a:r>
          </a:p>
          <a:p>
            <a:r>
              <a:rPr lang="ko-KR" altLang="en-US" sz="1800" dirty="0" smtClean="0"/>
              <a:t>심화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心火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가득한 사람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고혈압환자 등은 발바닥 중심에 위치한 용천을 이용하기도</a:t>
            </a:r>
            <a:br>
              <a:rPr lang="ko-KR" altLang="en-US" sz="1800" dirty="0" smtClean="0"/>
            </a:br>
            <a:r>
              <a:rPr lang="ko-KR" altLang="en-US" sz="1800" dirty="0" smtClean="0"/>
              <a:t>한다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신교수는 “앞으로는 자기특수공법 </a:t>
            </a:r>
            <a:r>
              <a:rPr lang="ko-KR" altLang="en-US" sz="1800" dirty="0" err="1" smtClean="0"/>
              <a:t>향기공</a:t>
            </a:r>
            <a:r>
              <a:rPr lang="ko-KR" altLang="en-US" sz="1800" dirty="0" smtClean="0"/>
              <a:t> 음악기공 등을 도입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폭넓은 질환의</a:t>
            </a:r>
            <a:br>
              <a:rPr lang="ko-KR" altLang="en-US" sz="1800" dirty="0" smtClean="0"/>
            </a:br>
            <a:r>
              <a:rPr lang="ko-KR" altLang="en-US" sz="1800" dirty="0" smtClean="0"/>
              <a:t>치료법으로 자리잡을 수 있도록 하겠다“고 밝혔다</a:t>
            </a:r>
            <a:r>
              <a:rPr lang="en-US" altLang="ko-KR" sz="1800" dirty="0" smtClean="0"/>
              <a:t>.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 err="1" smtClean="0"/>
              <a:t>차병원</a:t>
            </a:r>
            <a:r>
              <a:rPr lang="ko-KR" altLang="en-US" sz="2400" dirty="0" smtClean="0"/>
              <a:t> 기공교실 원장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차병원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기태교교실</a:t>
            </a:r>
            <a:r>
              <a:rPr lang="ko-KR" altLang="en-US" sz="2400" dirty="0" smtClean="0"/>
              <a:t> 원장으로 </a:t>
            </a:r>
            <a:r>
              <a:rPr lang="ko-KR" altLang="en-US" sz="2400" dirty="0" err="1" smtClean="0"/>
              <a:t>재직중이며</a:t>
            </a:r>
            <a:r>
              <a:rPr lang="ko-KR" altLang="en-US" sz="2400" dirty="0" smtClean="0"/>
              <a:t> 포천중문의대 및 서울간호대학 의료기공에 출강하고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00183"/>
            <a:ext cx="8229600" cy="3094442"/>
          </a:xfrm>
        </p:spPr>
        <p:txBody>
          <a:bodyPr>
            <a:normAutofit fontScale="25000" lnSpcReduction="20000"/>
          </a:bodyPr>
          <a:lstStyle/>
          <a:p>
            <a:endParaRPr lang="ko-KR" altLang="en-US" dirty="0" smtClean="0"/>
          </a:p>
          <a:p>
            <a:r>
              <a:rPr lang="ko-KR" altLang="en-US" sz="7700" dirty="0" smtClean="0"/>
              <a:t> </a:t>
            </a:r>
          </a:p>
          <a:p>
            <a:r>
              <a:rPr lang="ko-KR" altLang="en-US" sz="7700" dirty="0" smtClean="0"/>
              <a:t>  </a:t>
            </a:r>
            <a:r>
              <a:rPr lang="en-US" altLang="ko-KR" sz="7700" dirty="0" smtClean="0"/>
              <a:t>1954</a:t>
            </a:r>
            <a:r>
              <a:rPr lang="ko-KR" altLang="en-US" sz="7700" dirty="0" smtClean="0"/>
              <a:t>년 흑룡강성 </a:t>
            </a:r>
            <a:r>
              <a:rPr lang="ko-KR" altLang="en-US" sz="7700" dirty="0" err="1" smtClean="0"/>
              <a:t>할빈시에서</a:t>
            </a:r>
            <a:r>
              <a:rPr lang="ko-KR" altLang="en-US" sz="7700" dirty="0" smtClean="0"/>
              <a:t> 탄생 하셨다</a:t>
            </a:r>
            <a:r>
              <a:rPr lang="en-US" altLang="ko-KR" sz="7700" dirty="0" smtClean="0"/>
              <a:t>. </a:t>
            </a:r>
            <a:r>
              <a:rPr lang="ko-KR" altLang="en-US" sz="7700" dirty="0" smtClean="0"/>
              <a:t>북경과학기술 대학을 졸업하셨다</a:t>
            </a:r>
            <a:r>
              <a:rPr lang="en-US" altLang="ko-KR" sz="7700" dirty="0" smtClean="0"/>
              <a:t>. </a:t>
            </a:r>
          </a:p>
          <a:p>
            <a:r>
              <a:rPr lang="ko-KR" altLang="en-US" sz="7700" dirty="0" err="1" smtClean="0"/>
              <a:t>특의</a:t>
            </a:r>
            <a:r>
              <a:rPr lang="en-US" altLang="ko-KR" sz="7700" dirty="0" smtClean="0"/>
              <a:t>, </a:t>
            </a:r>
            <a:r>
              <a:rPr lang="ko-KR" altLang="en-US" sz="7700" dirty="0" smtClean="0"/>
              <a:t>중공</a:t>
            </a:r>
            <a:r>
              <a:rPr lang="en-US" altLang="ko-KR" sz="7700" dirty="0" smtClean="0"/>
              <a:t>, </a:t>
            </a:r>
            <a:r>
              <a:rPr lang="ko-KR" altLang="en-US" sz="7700" dirty="0" smtClean="0"/>
              <a:t>기린철학을 </a:t>
            </a:r>
            <a:r>
              <a:rPr lang="ko-KR" altLang="en-US" sz="7700" dirty="0" err="1" smtClean="0"/>
              <a:t>創編</a:t>
            </a:r>
            <a:r>
              <a:rPr lang="ko-KR" altLang="en-US" sz="7700" dirty="0" smtClean="0"/>
              <a:t> 하셨고 양생문화 산업을 개척 하셨다</a:t>
            </a:r>
            <a:r>
              <a:rPr lang="en-US" altLang="ko-KR" sz="7700" dirty="0" smtClean="0"/>
              <a:t>. </a:t>
            </a:r>
            <a:br>
              <a:rPr lang="en-US" altLang="ko-KR" sz="7700" dirty="0" smtClean="0"/>
            </a:br>
            <a:r>
              <a:rPr lang="ko-KR" altLang="en-US" sz="7700" dirty="0" smtClean="0"/>
              <a:t>아세아 체육 우수공법 </a:t>
            </a:r>
            <a:r>
              <a:rPr lang="ko-KR" altLang="en-US" sz="7700" dirty="0" err="1" smtClean="0"/>
              <a:t>創編인의</a:t>
            </a:r>
            <a:r>
              <a:rPr lang="ko-KR" altLang="en-US" sz="7700" dirty="0" smtClean="0"/>
              <a:t> 영예를 안으셨다</a:t>
            </a:r>
            <a:r>
              <a:rPr lang="en-US" altLang="ko-KR" sz="7700" dirty="0" smtClean="0"/>
              <a:t>. </a:t>
            </a:r>
            <a:br>
              <a:rPr lang="en-US" altLang="ko-KR" sz="7700" dirty="0" smtClean="0"/>
            </a:br>
            <a:r>
              <a:rPr lang="ko-KR" altLang="en-US" sz="7700" dirty="0" err="1" smtClean="0"/>
              <a:t>종사님은</a:t>
            </a:r>
            <a:r>
              <a:rPr lang="ko-KR" altLang="en-US" sz="7700" dirty="0" smtClean="0"/>
              <a:t> “</a:t>
            </a:r>
            <a:r>
              <a:rPr lang="ko-KR" altLang="en-US" sz="7700" dirty="0" err="1" smtClean="0"/>
              <a:t>세계명인록</a:t>
            </a:r>
            <a:r>
              <a:rPr lang="ko-KR" altLang="en-US" sz="7700" dirty="0" smtClean="0"/>
              <a:t>”</a:t>
            </a:r>
            <a:r>
              <a:rPr lang="en-US" altLang="ko-KR" sz="7700" dirty="0" smtClean="0"/>
              <a:t>, “</a:t>
            </a:r>
            <a:r>
              <a:rPr lang="ko-KR" altLang="en-US" sz="7700" dirty="0" smtClean="0"/>
              <a:t>중국인물 </a:t>
            </a:r>
            <a:r>
              <a:rPr lang="ko-KR" altLang="en-US" sz="7700" dirty="0" err="1" smtClean="0"/>
              <a:t>연검</a:t>
            </a:r>
            <a:r>
              <a:rPr lang="ko-KR" altLang="en-US" sz="7700" dirty="0" smtClean="0"/>
              <a:t>”</a:t>
            </a:r>
            <a:r>
              <a:rPr lang="en-US" altLang="ko-KR" sz="7700" dirty="0" smtClean="0"/>
              <a:t>, “</a:t>
            </a:r>
            <a:r>
              <a:rPr lang="ko-KR" altLang="en-US" sz="7700" dirty="0" smtClean="0"/>
              <a:t>중화영재”</a:t>
            </a:r>
            <a:r>
              <a:rPr lang="en-US" altLang="ko-KR" sz="7700" dirty="0" smtClean="0"/>
              <a:t>, “</a:t>
            </a:r>
            <a:r>
              <a:rPr lang="ko-KR" altLang="en-US" sz="7700" dirty="0" smtClean="0"/>
              <a:t>중국전문인 </a:t>
            </a:r>
            <a:r>
              <a:rPr lang="ko-KR" altLang="en-US" sz="7700" dirty="0" err="1" smtClean="0"/>
              <a:t>명사전</a:t>
            </a:r>
            <a:r>
              <a:rPr lang="ko-KR" altLang="en-US" sz="7700" dirty="0" smtClean="0"/>
              <a:t>”</a:t>
            </a:r>
            <a:r>
              <a:rPr lang="en-US" altLang="ko-KR" sz="7700" dirty="0" smtClean="0"/>
              <a:t>,</a:t>
            </a:r>
            <a:br>
              <a:rPr lang="en-US" altLang="ko-KR" sz="7700" dirty="0" smtClean="0"/>
            </a:br>
            <a:r>
              <a:rPr lang="en-US" altLang="ko-KR" sz="7700" dirty="0" smtClean="0"/>
              <a:t>“</a:t>
            </a:r>
            <a:r>
              <a:rPr lang="ko-KR" altLang="en-US" sz="7700" dirty="0" err="1" smtClean="0"/>
              <a:t>중국당대발명가</a:t>
            </a:r>
            <a:r>
              <a:rPr lang="ko-KR" altLang="en-US" sz="7700" dirty="0" smtClean="0"/>
              <a:t> 대사전”에 입선 되셨다</a:t>
            </a:r>
            <a:r>
              <a:rPr lang="en-US" altLang="ko-KR" sz="7700" dirty="0" smtClean="0"/>
              <a:t>. </a:t>
            </a:r>
            <a:br>
              <a:rPr lang="en-US" altLang="ko-KR" sz="7700" dirty="0" smtClean="0"/>
            </a:br>
            <a:r>
              <a:rPr lang="en-US" altLang="ko-KR" sz="7700" dirty="0" smtClean="0"/>
              <a:t/>
            </a:r>
            <a:br>
              <a:rPr lang="en-US" altLang="ko-KR" sz="7700" dirty="0" smtClean="0"/>
            </a:br>
            <a:r>
              <a:rPr lang="ko-KR" altLang="en-US" sz="7700" dirty="0" smtClean="0"/>
              <a:t>중공은 “</a:t>
            </a:r>
            <a:r>
              <a:rPr lang="ko-KR" altLang="en-US" sz="7700" dirty="0" err="1" smtClean="0"/>
              <a:t>중국당대기공전서</a:t>
            </a:r>
            <a:r>
              <a:rPr lang="ko-KR" altLang="en-US" sz="7700" dirty="0" smtClean="0"/>
              <a:t>”</a:t>
            </a:r>
            <a:r>
              <a:rPr lang="en-US" altLang="ko-KR" sz="7700" dirty="0" smtClean="0"/>
              <a:t>, “</a:t>
            </a:r>
            <a:r>
              <a:rPr lang="ko-KR" altLang="en-US" sz="7700" dirty="0" smtClean="0"/>
              <a:t>중화기공대전”</a:t>
            </a:r>
            <a:r>
              <a:rPr lang="en-US" altLang="ko-KR" sz="7700" dirty="0" smtClean="0"/>
              <a:t>, “</a:t>
            </a:r>
            <a:r>
              <a:rPr lang="ko-KR" altLang="en-US" sz="7700" dirty="0" smtClean="0"/>
              <a:t>중국기공공법대전”등 </a:t>
            </a:r>
            <a:r>
              <a:rPr lang="ko-KR" altLang="en-US" sz="7700" dirty="0" err="1" smtClean="0"/>
              <a:t>세계급</a:t>
            </a:r>
            <a:r>
              <a:rPr lang="ko-KR" altLang="en-US" sz="7700" dirty="0" smtClean="0"/>
              <a:t> 우수기공공법으로 평가 되었다</a:t>
            </a:r>
            <a:r>
              <a:rPr lang="en-US" altLang="ko-KR" sz="7700" dirty="0" smtClean="0"/>
              <a:t>. </a:t>
            </a:r>
            <a:br>
              <a:rPr lang="en-US" altLang="ko-KR" sz="7700" dirty="0" smtClean="0"/>
            </a:br>
            <a:r>
              <a:rPr lang="en-US" altLang="ko-KR" sz="7700" dirty="0" smtClean="0"/>
              <a:t/>
            </a:r>
            <a:br>
              <a:rPr lang="en-US" altLang="ko-KR" sz="7700" dirty="0" smtClean="0"/>
            </a:br>
            <a:r>
              <a:rPr lang="ko-KR" altLang="en-US" sz="7700" dirty="0" err="1" smtClean="0"/>
              <a:t>종사님이</a:t>
            </a:r>
            <a:r>
              <a:rPr lang="ko-KR" altLang="en-US" sz="7700" dirty="0" smtClean="0"/>
              <a:t> 발표하신 저작으로는 </a:t>
            </a:r>
            <a:br>
              <a:rPr lang="ko-KR" altLang="en-US" sz="7700" dirty="0" smtClean="0"/>
            </a:br>
            <a:r>
              <a:rPr lang="ko-KR" altLang="en-US" sz="7700" dirty="0" smtClean="0"/>
              <a:t>“생명의 기원과 </a:t>
            </a:r>
            <a:r>
              <a:rPr lang="ko-KR" altLang="en-US" sz="7700" dirty="0" err="1" smtClean="0"/>
              <a:t>운동규률</a:t>
            </a:r>
            <a:r>
              <a:rPr lang="ko-KR" altLang="en-US" sz="7700" dirty="0" smtClean="0"/>
              <a:t>”</a:t>
            </a:r>
            <a:r>
              <a:rPr lang="en-US" altLang="ko-KR" sz="7700" dirty="0" smtClean="0"/>
              <a:t>, “</a:t>
            </a:r>
            <a:r>
              <a:rPr lang="ko-KR" altLang="en-US" sz="7700" dirty="0" err="1" smtClean="0"/>
              <a:t>특이공능</a:t>
            </a:r>
            <a:r>
              <a:rPr lang="ko-KR" altLang="en-US" sz="7700" dirty="0" smtClean="0"/>
              <a:t> </a:t>
            </a:r>
            <a:r>
              <a:rPr lang="ko-KR" altLang="en-US" sz="7700" dirty="0" err="1" smtClean="0"/>
              <a:t>밀해</a:t>
            </a:r>
            <a:r>
              <a:rPr lang="ko-KR" altLang="en-US" sz="7700" dirty="0" smtClean="0"/>
              <a:t>”</a:t>
            </a:r>
            <a:r>
              <a:rPr lang="en-US" altLang="ko-KR" sz="7700" dirty="0" smtClean="0"/>
              <a:t>, “ </a:t>
            </a:r>
            <a:r>
              <a:rPr lang="ko-KR" altLang="en-US" sz="7700" dirty="0" err="1" smtClean="0"/>
              <a:t>특의학개론</a:t>
            </a:r>
            <a:r>
              <a:rPr lang="ko-KR" altLang="en-US" sz="7700" dirty="0" smtClean="0"/>
              <a:t>”</a:t>
            </a:r>
            <a:r>
              <a:rPr lang="en-US" altLang="ko-KR" sz="7700" dirty="0" smtClean="0"/>
              <a:t>, “</a:t>
            </a:r>
            <a:r>
              <a:rPr lang="ko-KR" altLang="en-US" sz="7700" dirty="0" err="1" smtClean="0"/>
              <a:t>중국특의</a:t>
            </a:r>
            <a:r>
              <a:rPr lang="ko-KR" altLang="en-US" sz="7700" dirty="0" smtClean="0"/>
              <a:t> 의안”</a:t>
            </a:r>
            <a:r>
              <a:rPr lang="en-US" altLang="ko-KR" sz="7700" dirty="0" smtClean="0"/>
              <a:t>, “ </a:t>
            </a:r>
            <a:r>
              <a:rPr lang="ko-KR" altLang="en-US" sz="7700" dirty="0" err="1" smtClean="0"/>
              <a:t>백병특의에</a:t>
            </a:r>
            <a:r>
              <a:rPr lang="ko-KR" altLang="en-US" sz="7700" dirty="0" smtClean="0"/>
              <a:t> 대한 치료법”</a:t>
            </a:r>
            <a:r>
              <a:rPr lang="en-US" altLang="ko-KR" sz="7700" dirty="0" smtClean="0"/>
              <a:t>, “ </a:t>
            </a:r>
            <a:r>
              <a:rPr lang="ko-KR" altLang="en-US" sz="7700" dirty="0" err="1" smtClean="0"/>
              <a:t>특의고급공법</a:t>
            </a:r>
            <a:r>
              <a:rPr lang="ko-KR" altLang="en-US" sz="7700" dirty="0" smtClean="0"/>
              <a:t>”</a:t>
            </a:r>
            <a:r>
              <a:rPr lang="en-US" altLang="ko-KR" sz="7700" dirty="0" smtClean="0"/>
              <a:t>, “</a:t>
            </a:r>
            <a:r>
              <a:rPr lang="ko-KR" altLang="en-US" sz="7700" dirty="0" smtClean="0"/>
              <a:t>중공”</a:t>
            </a:r>
            <a:r>
              <a:rPr lang="en-US" altLang="ko-KR" sz="7700" dirty="0" smtClean="0"/>
              <a:t>, “</a:t>
            </a:r>
            <a:r>
              <a:rPr lang="ko-KR" altLang="en-US" sz="7700" dirty="0" err="1" smtClean="0"/>
              <a:t>상승수련법</a:t>
            </a:r>
            <a:r>
              <a:rPr lang="ko-KR" altLang="en-US" sz="7700" dirty="0" smtClean="0"/>
              <a:t>”</a:t>
            </a:r>
            <a:r>
              <a:rPr lang="en-US" altLang="ko-KR" sz="7700" dirty="0" smtClean="0"/>
              <a:t>, “</a:t>
            </a:r>
            <a:r>
              <a:rPr lang="ko-KR" altLang="en-US" sz="7700" dirty="0" err="1" smtClean="0"/>
              <a:t>靜修밀요</a:t>
            </a:r>
            <a:r>
              <a:rPr lang="ko-KR" altLang="en-US" sz="7700" dirty="0" smtClean="0"/>
              <a:t>”</a:t>
            </a:r>
            <a:r>
              <a:rPr lang="en-US" altLang="ko-KR" sz="7700" dirty="0" smtClean="0"/>
              <a:t>, “</a:t>
            </a:r>
            <a:r>
              <a:rPr lang="ko-KR" altLang="en-US" sz="7700" dirty="0" smtClean="0"/>
              <a:t>中國麒鱗功畵” 등이 있다</a:t>
            </a:r>
            <a:r>
              <a:rPr lang="en-US" altLang="ko-KR" sz="7700" dirty="0" smtClean="0"/>
              <a:t>.</a:t>
            </a:r>
          </a:p>
          <a:p>
            <a:r>
              <a:rPr lang="ko-KR" altLang="en-US" sz="7700" dirty="0" smtClean="0"/>
              <a:t>중국 </a:t>
            </a:r>
            <a:r>
              <a:rPr lang="en-US" altLang="ko-KR" sz="7700" dirty="0" smtClean="0"/>
              <a:t>3</a:t>
            </a:r>
            <a:r>
              <a:rPr lang="ko-KR" altLang="en-US" sz="7700" dirty="0" smtClean="0"/>
              <a:t>대 기공법 중 하나인 </a:t>
            </a:r>
            <a:r>
              <a:rPr lang="ko-KR" altLang="en-US" sz="7700" dirty="0" err="1" smtClean="0"/>
              <a:t>중화양생익지공</a:t>
            </a:r>
            <a:r>
              <a:rPr lang="ko-KR" altLang="en-US" sz="7700" dirty="0" smtClean="0"/>
              <a:t> </a:t>
            </a:r>
            <a:r>
              <a:rPr lang="ko-KR" altLang="en-US" sz="7700" dirty="0" err="1" smtClean="0"/>
              <a:t>장홍보</a:t>
            </a:r>
            <a:r>
              <a:rPr lang="ko-KR" altLang="en-US" sz="7700" dirty="0" smtClean="0"/>
              <a:t> </a:t>
            </a:r>
            <a:r>
              <a:rPr lang="ko-KR" altLang="en-US" sz="7700" dirty="0" err="1" smtClean="0"/>
              <a:t>대종사</a:t>
            </a:r>
            <a:r>
              <a:rPr lang="ko-KR" altLang="en-US" sz="7700" dirty="0" smtClean="0"/>
              <a:t> 전수인</a:t>
            </a:r>
            <a:br>
              <a:rPr lang="ko-KR" altLang="en-US" sz="7700" dirty="0" smtClean="0"/>
            </a:br>
            <a:r>
              <a:rPr lang="ko-KR" altLang="en-US" sz="7700" dirty="0" smtClean="0"/>
              <a:t>포천중문의대 대체의학대학원 임상교수</a:t>
            </a:r>
            <a:br>
              <a:rPr lang="ko-KR" altLang="en-US" sz="7700" dirty="0" smtClean="0"/>
            </a:br>
            <a:r>
              <a:rPr lang="ko-KR" altLang="en-US" sz="7700" dirty="0" smtClean="0"/>
              <a:t>포천중문 의과대학교 </a:t>
            </a:r>
            <a:r>
              <a:rPr lang="ko-KR" altLang="en-US" sz="7700" dirty="0" err="1" smtClean="0"/>
              <a:t>차병원</a:t>
            </a:r>
            <a:r>
              <a:rPr lang="ko-KR" altLang="en-US" sz="7700" dirty="0" smtClean="0"/>
              <a:t> 기 태교교실 원장 </a:t>
            </a:r>
            <a:br>
              <a:rPr lang="ko-KR" altLang="en-US" sz="7700" dirty="0" smtClean="0"/>
            </a:br>
            <a:r>
              <a:rPr lang="ko-KR" altLang="en-US" sz="7700" dirty="0" smtClean="0"/>
              <a:t/>
            </a:r>
            <a:br>
              <a:rPr lang="ko-KR" altLang="en-US" sz="7700" dirty="0" smtClean="0"/>
            </a:br>
            <a:r>
              <a:rPr lang="ko-KR" altLang="en-US" sz="7700" dirty="0" err="1" smtClean="0"/>
              <a:t>김무진행</a:t>
            </a:r>
            <a:r>
              <a:rPr lang="ko-KR" altLang="en-US" sz="7700" dirty="0" smtClean="0"/>
              <a:t> 원장은 중국 연변에서 태어나 </a:t>
            </a:r>
            <a:r>
              <a:rPr lang="ko-KR" altLang="en-US" sz="7700" dirty="0" err="1" smtClean="0"/>
              <a:t>장홍보</a:t>
            </a:r>
            <a:r>
              <a:rPr lang="ko-KR" altLang="en-US" sz="7700" dirty="0" smtClean="0"/>
              <a:t> 대사의 제자로 발탁되어 </a:t>
            </a:r>
            <a:r>
              <a:rPr lang="ko-KR" altLang="en-US" sz="7700" dirty="0" err="1" smtClean="0"/>
              <a:t>중화양생익지기공을</a:t>
            </a:r>
            <a:r>
              <a:rPr lang="ko-KR" altLang="en-US" sz="7700" dirty="0" smtClean="0"/>
              <a:t> 직접 전수 받았다</a:t>
            </a:r>
            <a:r>
              <a:rPr lang="en-US" altLang="ko-KR" sz="7700" dirty="0" smtClean="0"/>
              <a:t>. </a:t>
            </a:r>
            <a:r>
              <a:rPr lang="ko-KR" altLang="en-US" sz="7700" dirty="0" smtClean="0"/>
              <a:t>특히</a:t>
            </a:r>
            <a:r>
              <a:rPr lang="en-US" altLang="ko-KR" sz="7700" dirty="0" smtClean="0"/>
              <a:t>, </a:t>
            </a:r>
            <a:r>
              <a:rPr lang="ko-KR" altLang="en-US" sz="7700" dirty="0" err="1" smtClean="0"/>
              <a:t>김무진행</a:t>
            </a:r>
            <a:r>
              <a:rPr lang="ko-KR" altLang="en-US" sz="7700" dirty="0" smtClean="0"/>
              <a:t> 원장은 중국 현지에서 의대와 사범대학을 졸업하고 많은 기공 지도경험을 가지고 있다</a:t>
            </a:r>
            <a:r>
              <a:rPr lang="en-US" altLang="ko-KR" sz="7700" dirty="0" smtClean="0"/>
              <a:t>.</a:t>
            </a:r>
            <a:br>
              <a:rPr lang="en-US" altLang="ko-KR" sz="7700" dirty="0" smtClean="0"/>
            </a:br>
            <a:r>
              <a:rPr lang="ko-KR" altLang="en-US" sz="7700" dirty="0" smtClean="0"/>
              <a:t>현재 포천중문 의과대학교 대체의학대학원 임상교수 및 </a:t>
            </a:r>
            <a:r>
              <a:rPr lang="ko-KR" altLang="en-US" sz="7700" dirty="0" err="1" smtClean="0"/>
              <a:t>차병원</a:t>
            </a:r>
            <a:r>
              <a:rPr lang="ko-KR" altLang="en-US" sz="7700" dirty="0" smtClean="0"/>
              <a:t> 기공교실 원장</a:t>
            </a:r>
            <a:r>
              <a:rPr lang="en-US" altLang="ko-KR" sz="7700" dirty="0" smtClean="0"/>
              <a:t>, </a:t>
            </a:r>
            <a:r>
              <a:rPr lang="ko-KR" altLang="en-US" sz="7700" dirty="0" err="1" smtClean="0"/>
              <a:t>차병원</a:t>
            </a:r>
            <a:r>
              <a:rPr lang="ko-KR" altLang="en-US" sz="7700" dirty="0" smtClean="0"/>
              <a:t> </a:t>
            </a:r>
            <a:r>
              <a:rPr lang="ko-KR" altLang="en-US" sz="7700" dirty="0" err="1" smtClean="0"/>
              <a:t>기태교교실</a:t>
            </a:r>
            <a:r>
              <a:rPr lang="ko-KR" altLang="en-US" sz="7700" dirty="0" smtClean="0"/>
              <a:t> 원장으로 </a:t>
            </a:r>
            <a:r>
              <a:rPr lang="ko-KR" altLang="en-US" sz="7700" dirty="0" err="1" smtClean="0"/>
              <a:t>재직중이며</a:t>
            </a:r>
            <a:r>
              <a:rPr lang="ko-KR" altLang="en-US" sz="7700" dirty="0" smtClean="0"/>
              <a:t> 포천중문의대 및 서울간호대학 의료기공에 출강하고 있다</a:t>
            </a:r>
            <a:r>
              <a:rPr lang="en-US" altLang="ko-KR" sz="7700" dirty="0" smtClean="0"/>
              <a:t>. </a:t>
            </a:r>
            <a:r>
              <a:rPr lang="ko-KR" altLang="en-US" sz="7700" dirty="0" smtClean="0"/>
              <a:t>또한 인체과학이며 대체의학인 기공의 연구와 전수를 통해 기공의 과학화와 체계화에 힘쓰고 있다</a:t>
            </a:r>
            <a:r>
              <a:rPr lang="en-US" altLang="ko-KR" sz="7700" dirty="0" smtClean="0"/>
              <a:t>. </a:t>
            </a:r>
            <a:br>
              <a:rPr lang="en-US" altLang="ko-KR" sz="7700" dirty="0" smtClean="0"/>
            </a:br>
            <a:r>
              <a:rPr lang="en-US" altLang="ko-KR" sz="7700" dirty="0" smtClean="0"/>
              <a:t/>
            </a:r>
            <a:br>
              <a:rPr lang="en-US" altLang="ko-KR" sz="7700" dirty="0" smtClean="0"/>
            </a:br>
            <a:r>
              <a:rPr lang="en-US" altLang="ko-KR" sz="7700" dirty="0" smtClean="0"/>
              <a:t>* </a:t>
            </a:r>
            <a:r>
              <a:rPr lang="ko-KR" altLang="en-US" sz="7700" dirty="0" smtClean="0"/>
              <a:t>현재까지 중국 </a:t>
            </a:r>
            <a:r>
              <a:rPr lang="en-US" altLang="ko-KR" sz="7700" dirty="0" smtClean="0"/>
              <a:t>10,000</a:t>
            </a:r>
            <a:r>
              <a:rPr lang="ko-KR" altLang="en-US" sz="7700" dirty="0" smtClean="0"/>
              <a:t>여명</a:t>
            </a:r>
            <a:r>
              <a:rPr lang="en-US" altLang="ko-KR" sz="7700" dirty="0" smtClean="0"/>
              <a:t>, </a:t>
            </a:r>
            <a:r>
              <a:rPr lang="ko-KR" altLang="en-US" sz="7700" dirty="0" smtClean="0"/>
              <a:t>한국 </a:t>
            </a:r>
            <a:r>
              <a:rPr lang="en-US" altLang="ko-KR" sz="7700" dirty="0" smtClean="0"/>
              <a:t>1,000</a:t>
            </a:r>
            <a:r>
              <a:rPr lang="ko-KR" altLang="en-US" sz="7700" dirty="0" smtClean="0"/>
              <a:t>여명 기공지도</a:t>
            </a:r>
          </a:p>
          <a:p>
            <a:endParaRPr lang="ko-KR" altLang="en-US" sz="77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1030406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latin typeface="휴먼옛체" pitchFamily="18" charset="-127"/>
                <a:ea typeface="휴먼옛체" pitchFamily="18" charset="-127"/>
              </a:rPr>
              <a:t>SK㈜ </a:t>
            </a:r>
            <a:r>
              <a:rPr lang="ko-KR" altLang="en-US" sz="2400" dirty="0" smtClean="0">
                <a:latin typeface="휴먼옛체" pitchFamily="18" charset="-127"/>
                <a:ea typeface="휴먼옛체" pitchFamily="18" charset="-127"/>
              </a:rPr>
              <a:t>임원 </a:t>
            </a:r>
            <a:r>
              <a:rPr lang="en-US" altLang="ko-KR" sz="2400" dirty="0" smtClean="0">
                <a:latin typeface="휴먼옛체" pitchFamily="18" charset="-127"/>
                <a:ea typeface="휴먼옛체" pitchFamily="18" charset="-127"/>
              </a:rPr>
              <a:t>A </a:t>
            </a:r>
            <a:r>
              <a:rPr lang="ko-KR" altLang="en-US" sz="2400" dirty="0" smtClean="0">
                <a:latin typeface="휴먼옛체" pitchFamily="18" charset="-127"/>
                <a:ea typeface="휴먼옛체" pitchFamily="18" charset="-127"/>
              </a:rPr>
              <a:t>씨는 매주 화요일 회사에서 ‘기공</a:t>
            </a:r>
            <a:r>
              <a:rPr lang="en-US" altLang="ko-KR" sz="2400" dirty="0" smtClean="0">
                <a:latin typeface="휴먼옛체" pitchFamily="18" charset="-127"/>
                <a:ea typeface="휴먼옛체" pitchFamily="18" charset="-127"/>
              </a:rPr>
              <a:t>(</a:t>
            </a:r>
            <a:r>
              <a:rPr lang="ko-KR" altLang="en-US" sz="2400" dirty="0" smtClean="0">
                <a:latin typeface="휴먼옛체" pitchFamily="18" charset="-127"/>
                <a:ea typeface="휴먼옛체" pitchFamily="18" charset="-127"/>
              </a:rPr>
              <a:t>氣功</a:t>
            </a:r>
            <a:r>
              <a:rPr lang="en-US" altLang="ko-KR" sz="2400" dirty="0" smtClean="0">
                <a:latin typeface="휴먼옛체" pitchFamily="18" charset="-127"/>
                <a:ea typeface="휴먼옛체" pitchFamily="18" charset="-127"/>
              </a:rPr>
              <a:t>) </a:t>
            </a:r>
            <a:r>
              <a:rPr lang="ko-KR" altLang="en-US" sz="2400" dirty="0" smtClean="0">
                <a:latin typeface="휴먼옛체" pitchFamily="18" charset="-127"/>
                <a:ea typeface="휴먼옛체" pitchFamily="18" charset="-127"/>
              </a:rPr>
              <a:t>치료’</a:t>
            </a:r>
            <a:r>
              <a:rPr lang="ko-KR" altLang="en-US" sz="2400" dirty="0" err="1" smtClean="0">
                <a:latin typeface="휴먼옛체" pitchFamily="18" charset="-127"/>
                <a:ea typeface="휴먼옛체" pitchFamily="18" charset="-127"/>
              </a:rPr>
              <a:t>를</a:t>
            </a:r>
            <a:r>
              <a:rPr lang="ko-KR" altLang="en-US" sz="2400" dirty="0" smtClean="0">
                <a:latin typeface="휴먼옛체" pitchFamily="18" charset="-127"/>
                <a:ea typeface="휴먼옛체" pitchFamily="18" charset="-127"/>
              </a:rPr>
              <a:t> 받는다</a:t>
            </a:r>
            <a:r>
              <a:rPr lang="en-US" altLang="ko-KR" sz="2400" dirty="0" smtClean="0">
                <a:latin typeface="휴먼옛체" pitchFamily="18" charset="-127"/>
                <a:ea typeface="휴먼옛체" pitchFamily="18" charset="-127"/>
              </a:rPr>
              <a:t>.</a:t>
            </a:r>
            <a:endParaRPr lang="ko-KR" altLang="en-US" sz="24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200150"/>
            <a:ext cx="8786843" cy="5389988"/>
          </a:xfrm>
        </p:spPr>
        <p:txBody>
          <a:bodyPr>
            <a:noAutofit/>
          </a:bodyPr>
          <a:lstStyle/>
          <a:p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[</a:t>
            </a:r>
            <a:r>
              <a:rPr lang="ko-KR" altLang="en-US" sz="1200" dirty="0" err="1" smtClean="0"/>
              <a:t>동아일보</a:t>
            </a:r>
            <a:r>
              <a:rPr lang="en-US" altLang="ko-KR" sz="1200" dirty="0" smtClean="0"/>
              <a:t>]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SK㈜ </a:t>
            </a:r>
            <a:r>
              <a:rPr lang="ko-KR" altLang="en-US" sz="1200" dirty="0" smtClean="0"/>
              <a:t>임원 </a:t>
            </a:r>
            <a:r>
              <a:rPr lang="en-US" altLang="ko-KR" sz="1200" dirty="0" smtClean="0"/>
              <a:t>A </a:t>
            </a:r>
            <a:r>
              <a:rPr lang="ko-KR" altLang="en-US" sz="1200" dirty="0" smtClean="0"/>
              <a:t>씨는 매주 화요일 회사에서 ‘기공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氣功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치료’</a:t>
            </a:r>
            <a:r>
              <a:rPr lang="ko-KR" altLang="en-US" sz="1200" dirty="0" err="1" smtClean="0"/>
              <a:t>를</a:t>
            </a:r>
            <a:r>
              <a:rPr lang="ko-KR" altLang="en-US" sz="1200" dirty="0" smtClean="0"/>
              <a:t> 받는다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특별히 몸에 이상이 있는 것은 아니다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회사가 기운을 북돋우라는 의미로 제공한 서비스다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일종의 보약 선물이다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이 회사는 전문 기공치료사를 고용해 모든 임원이 매주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회씩 정기적으로 기공 치료를 받도록 하고 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전문 치료사가 서울 종로구 서린동 </a:t>
            </a:r>
            <a:r>
              <a:rPr lang="en-US" altLang="ko-KR" sz="1200" dirty="0" smtClean="0"/>
              <a:t>SK㈜ </a:t>
            </a:r>
            <a:r>
              <a:rPr lang="ko-KR" altLang="en-US" sz="1200" dirty="0" smtClean="0"/>
              <a:t>본사에 상주하고 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>
                <a:hlinkClick r:id="rId2"/>
              </a:rPr>
              <a:t>제일기획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팀장급</a:t>
            </a:r>
            <a:r>
              <a:rPr lang="ko-KR" altLang="en-US" sz="1200" dirty="0" smtClean="0"/>
              <a:t> 직원들은 </a:t>
            </a:r>
            <a:r>
              <a:rPr lang="en-US" altLang="ko-KR" sz="1200" dirty="0" smtClean="0"/>
              <a:t>19</a:t>
            </a:r>
            <a:r>
              <a:rPr lang="ko-KR" altLang="en-US" sz="1200" dirty="0" smtClean="0"/>
              <a:t>일부터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박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일로 충북 보은군 </a:t>
            </a:r>
            <a:r>
              <a:rPr lang="ko-KR" altLang="en-US" sz="1200" dirty="0" smtClean="0">
                <a:hlinkClick r:id="rId3"/>
              </a:rPr>
              <a:t>법주사</a:t>
            </a:r>
            <a:r>
              <a:rPr lang="ko-KR" altLang="en-US" sz="1200" dirty="0" smtClean="0"/>
              <a:t>로 </a:t>
            </a:r>
            <a:r>
              <a:rPr lang="ko-KR" altLang="en-US" sz="1200" dirty="0" smtClean="0">
                <a:hlinkClick r:id="rId4"/>
              </a:rPr>
              <a:t>템플 </a:t>
            </a:r>
            <a:r>
              <a:rPr lang="ko-KR" altLang="en-US" sz="1200" dirty="0" err="1" smtClean="0">
                <a:hlinkClick r:id="rId4"/>
              </a:rPr>
              <a:t>스테이</a:t>
            </a:r>
            <a:r>
              <a:rPr lang="ko-KR" altLang="en-US" sz="1200" dirty="0" err="1" smtClean="0"/>
              <a:t>를</a:t>
            </a:r>
            <a:r>
              <a:rPr lang="ko-KR" altLang="en-US" sz="1200" dirty="0" smtClean="0"/>
              <a:t> 떠난다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명상을 통해 스트레스를 해소하고 재충전의 기회를 갖자는 취지다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이처럼 기업들이 스트레스 해소와 직원 기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氣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살리기를 통해 생산성을 높이는 사례가 늘고 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회사에서 받은 직원들의 스트레스를 회사가 풀어 주고 있는 셈이다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○ </a:t>
            </a:r>
            <a:r>
              <a:rPr lang="ko-KR" altLang="en-US" sz="1200" dirty="0" smtClean="0"/>
              <a:t>회사에서 받은 스트레스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회사에서 풀자</a:t>
            </a:r>
            <a:br>
              <a:rPr lang="ko-KR" altLang="en-US" sz="1200" dirty="0" smtClean="0"/>
            </a:br>
            <a:r>
              <a:rPr lang="ko-KR" altLang="en-US" sz="1200" dirty="0" smtClean="0"/>
              <a:t/>
            </a:r>
            <a:br>
              <a:rPr lang="ko-KR" altLang="en-US" sz="1200" dirty="0" smtClean="0"/>
            </a:br>
            <a:r>
              <a:rPr lang="ko-KR" altLang="en-US" sz="1200" dirty="0" err="1" smtClean="0">
                <a:hlinkClick r:id="rId5"/>
              </a:rPr>
              <a:t>포스코</a:t>
            </a:r>
            <a:r>
              <a:rPr lang="ko-KR" altLang="en-US" sz="1200" dirty="0" smtClean="0"/>
              <a:t> 포항제철소에는 ‘</a:t>
            </a:r>
            <a:r>
              <a:rPr lang="ko-KR" altLang="en-US" sz="1200" dirty="0" err="1" smtClean="0"/>
              <a:t>휴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休</a:t>
            </a:r>
            <a:r>
              <a:rPr lang="en-US" altLang="ko-KR" sz="1200" dirty="0" smtClean="0"/>
              <a:t>) </a:t>
            </a:r>
            <a:r>
              <a:rPr lang="ko-KR" altLang="en-US" sz="1200" dirty="0" err="1" smtClean="0"/>
              <a:t>토피아</a:t>
            </a:r>
            <a:r>
              <a:rPr lang="ko-KR" altLang="en-US" sz="1200" dirty="0" smtClean="0"/>
              <a:t>’라는 공간이 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이곳을 찾는 직원들은 심전도 검사 등으로 스트레스 지수를 측정하고 ‘음향진동 치료’</a:t>
            </a:r>
            <a:r>
              <a:rPr lang="ko-KR" altLang="en-US" sz="1200" dirty="0" err="1" smtClean="0"/>
              <a:t>를</a:t>
            </a:r>
            <a:r>
              <a:rPr lang="ko-KR" altLang="en-US" sz="1200" dirty="0" smtClean="0"/>
              <a:t> 받는다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차와 음악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영상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향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香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이 어우러진 ‘리프레시 룸’도 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LG</a:t>
            </a:r>
            <a:r>
              <a:rPr lang="ko-KR" altLang="en-US" sz="1200" dirty="0" smtClean="0"/>
              <a:t>그룹 계열사인 </a:t>
            </a:r>
            <a:r>
              <a:rPr lang="en-US" altLang="ko-KR" sz="1200" dirty="0" smtClean="0"/>
              <a:t>LG</a:t>
            </a:r>
            <a:r>
              <a:rPr lang="ko-KR" altLang="en-US" sz="1200" dirty="0" smtClean="0"/>
              <a:t>전자와 </a:t>
            </a:r>
            <a:r>
              <a:rPr lang="en-US" altLang="ko-KR" sz="1200" dirty="0" smtClean="0">
                <a:hlinkClick r:id="rId6"/>
              </a:rPr>
              <a:t>LG CNS</a:t>
            </a:r>
            <a:r>
              <a:rPr lang="ko-KR" altLang="en-US" sz="1200" dirty="0" smtClean="0"/>
              <a:t>는 ‘마음쉼터’라는 심리치료 상담소를 운영하고 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직원들의 고민을 해결하고 일에 집중하도록 하기 위해서다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PCA</a:t>
            </a:r>
            <a:r>
              <a:rPr lang="ko-KR" altLang="en-US" sz="1200" dirty="0" smtClean="0"/>
              <a:t>생명은 매주 둘째 금요일을 ‘</a:t>
            </a:r>
            <a:r>
              <a:rPr lang="ko-KR" altLang="en-US" sz="1200" dirty="0" err="1" smtClean="0"/>
              <a:t>패밀리데이</a:t>
            </a:r>
            <a:r>
              <a:rPr lang="ko-KR" altLang="en-US" sz="1200" dirty="0" smtClean="0"/>
              <a:t>’</a:t>
            </a:r>
            <a:r>
              <a:rPr lang="ko-KR" altLang="en-US" sz="1200" dirty="0" err="1" smtClean="0"/>
              <a:t>로</a:t>
            </a:r>
            <a:r>
              <a:rPr lang="ko-KR" altLang="en-US" sz="1200" dirty="0" smtClean="0"/>
              <a:t> 정했다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직원들은 회사에 차려진 간식을 먹고 동료들과 대화하며 오후를 보낸다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대인관계로 인한 스트레스가 많은 보험회사의 특성상 대화를 통해 자연스럽게 스트레스 해소를 유도하는 것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이후에는 평소보다 일찍 퇴근해 가족과 함께 지낼 수 있도록 배려해 ‘</a:t>
            </a:r>
            <a:r>
              <a:rPr lang="ko-KR" altLang="en-US" sz="1200" dirty="0" err="1" smtClean="0"/>
              <a:t>패밀리데이</a:t>
            </a:r>
            <a:r>
              <a:rPr lang="ko-KR" altLang="en-US" sz="1200" dirty="0" smtClean="0"/>
              <a:t>’라는 이름을 붙였다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SK㈜</a:t>
            </a:r>
            <a:r>
              <a:rPr lang="ko-KR" altLang="en-US" sz="1200" dirty="0" smtClean="0"/>
              <a:t>는 일반 직원들을 위해서도 지난해 </a:t>
            </a:r>
            <a:r>
              <a:rPr lang="en-US" altLang="ko-KR" sz="1200" dirty="0" smtClean="0"/>
              <a:t>5</a:t>
            </a:r>
            <a:r>
              <a:rPr lang="ko-KR" altLang="en-US" sz="1200" dirty="0" smtClean="0"/>
              <a:t>월부터 본사 </a:t>
            </a:r>
            <a:r>
              <a:rPr lang="en-US" altLang="ko-KR" sz="1200" dirty="0" smtClean="0"/>
              <a:t>22</a:t>
            </a:r>
            <a:r>
              <a:rPr lang="ko-KR" altLang="en-US" sz="1200" dirty="0" smtClean="0"/>
              <a:t>층에 피트니스 클럽과 ‘</a:t>
            </a:r>
            <a:r>
              <a:rPr lang="ko-KR" altLang="en-US" sz="1200" dirty="0" err="1" smtClean="0"/>
              <a:t>하모니아</a:t>
            </a:r>
            <a:r>
              <a:rPr lang="ko-KR" altLang="en-US" sz="1200" dirty="0" smtClean="0"/>
              <a:t>’</a:t>
            </a:r>
            <a:r>
              <a:rPr lang="ko-KR" altLang="en-US" sz="1200" dirty="0" err="1" smtClean="0"/>
              <a:t>를</a:t>
            </a:r>
            <a:r>
              <a:rPr lang="ko-KR" altLang="en-US" sz="1200" dirty="0" smtClean="0"/>
              <a:t> 운영하고 있다</a:t>
            </a:r>
            <a:r>
              <a:rPr lang="en-US" altLang="ko-KR" sz="1200" dirty="0" smtClean="0"/>
              <a:t>. </a:t>
            </a:r>
            <a:r>
              <a:rPr lang="ko-KR" altLang="en-US" sz="1200" dirty="0" err="1" smtClean="0"/>
              <a:t>하모니아에서는</a:t>
            </a:r>
            <a:r>
              <a:rPr lang="ko-KR" altLang="en-US" sz="1200" dirty="0" smtClean="0"/>
              <a:t> 휴식을 취할 수도 있고 경력 개발이나 생활 상담에 관해 전문가의 상담을 받을 수도 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○ </a:t>
            </a:r>
            <a:r>
              <a:rPr lang="ko-KR" altLang="en-US" sz="1200" dirty="0" smtClean="0"/>
              <a:t>사장실에서 생일파티 ‘깜짝 이벤트’</a:t>
            </a:r>
            <a:br>
              <a:rPr lang="ko-KR" altLang="en-US" sz="1200" dirty="0" smtClean="0"/>
            </a:br>
            <a:r>
              <a:rPr lang="ko-KR" altLang="en-US" sz="1200" dirty="0" smtClean="0"/>
              <a:t/>
            </a:r>
            <a:br>
              <a:rPr lang="ko-KR" altLang="en-US" sz="1200" dirty="0" smtClean="0"/>
            </a:br>
            <a:r>
              <a:rPr lang="ko-KR" altLang="en-US" sz="1200" dirty="0" smtClean="0"/>
              <a:t>직원들의 ‘기 살리기’</a:t>
            </a:r>
            <a:r>
              <a:rPr lang="ko-KR" altLang="en-US" sz="1200" dirty="0" err="1" smtClean="0"/>
              <a:t>를</a:t>
            </a:r>
            <a:r>
              <a:rPr lang="ko-KR" altLang="en-US" sz="1200" dirty="0" smtClean="0"/>
              <a:t> 위한 지원책도 다양하다</a:t>
            </a:r>
            <a:r>
              <a:rPr lang="en-US" altLang="ko-KR" sz="1200" dirty="0" smtClean="0"/>
              <a:t>. </a:t>
            </a:r>
            <a:r>
              <a:rPr lang="ko-KR" altLang="en-US" sz="1200" dirty="0" smtClean="0">
                <a:hlinkClick r:id="rId7"/>
              </a:rPr>
              <a:t>대우건설</a:t>
            </a:r>
            <a:r>
              <a:rPr lang="ko-KR" altLang="en-US" sz="1200" dirty="0" smtClean="0"/>
              <a:t>은 독특한 방식의 ‘선택적 복리후생제도’</a:t>
            </a:r>
            <a:r>
              <a:rPr lang="ko-KR" altLang="en-US" sz="1200" dirty="0" err="1" smtClean="0"/>
              <a:t>를</a:t>
            </a:r>
            <a:r>
              <a:rPr lang="ko-KR" altLang="en-US" sz="1200" dirty="0" smtClean="0"/>
              <a:t> 운영하고 있어 사원들의 호응을 얻고 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직원들은 회사가 지급한 ‘복리후생 포인트’</a:t>
            </a:r>
            <a:r>
              <a:rPr lang="ko-KR" altLang="en-US" sz="1200" dirty="0" err="1" smtClean="0"/>
              <a:t>로</a:t>
            </a:r>
            <a:r>
              <a:rPr lang="ko-KR" altLang="en-US" sz="1200" dirty="0" smtClean="0"/>
              <a:t> 자기가 원하는 서비스를 이용할 수 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헬스클럽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골프강습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렌터카 등의 서비스를 제공받거나 주말농장을 이용할 수 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인터넷 포털 </a:t>
            </a:r>
            <a:r>
              <a:rPr lang="ko-KR" altLang="en-US" sz="1200" dirty="0" err="1" smtClean="0">
                <a:hlinkClick r:id="rId8"/>
              </a:rPr>
              <a:t>파란닷컴</a:t>
            </a:r>
            <a:r>
              <a:rPr lang="ko-KR" altLang="en-US" sz="1200" dirty="0" err="1" smtClean="0"/>
              <a:t>을</a:t>
            </a:r>
            <a:r>
              <a:rPr lang="ko-KR" altLang="en-US" sz="1200" dirty="0" smtClean="0"/>
              <a:t> 운영하는 </a:t>
            </a:r>
            <a:r>
              <a:rPr lang="en-US" altLang="ko-KR" sz="1200" dirty="0" smtClean="0"/>
              <a:t>KTH</a:t>
            </a:r>
            <a:r>
              <a:rPr lang="ko-KR" altLang="en-US" sz="1200" dirty="0" smtClean="0"/>
              <a:t>의 송영한 대표는 매월 생일을 맞은 직원들을 모아 사장실에서 생일파티를 열어 준다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가족사진 콘테스트와 </a:t>
            </a:r>
            <a:r>
              <a:rPr lang="ko-KR" altLang="en-US" sz="1200" dirty="0" err="1" smtClean="0"/>
              <a:t>블로그</a:t>
            </a:r>
            <a:r>
              <a:rPr lang="ko-KR" altLang="en-US" sz="1200" dirty="0" smtClean="0"/>
              <a:t> 킹 등의 이벤트도 진행한다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>
                <a:hlinkClick r:id="rId9"/>
              </a:rPr>
              <a:t>대성그룹</a:t>
            </a:r>
            <a:r>
              <a:rPr lang="ko-KR" altLang="en-US" sz="1200" dirty="0" smtClean="0"/>
              <a:t>의 ‘자녀 배낭여행 지원금’도 직원들 사이에 인기다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직원 자녀가 배낭여행이나 단기 어학연수를 갈 때 최대 </a:t>
            </a:r>
            <a:r>
              <a:rPr lang="en-US" altLang="ko-KR" sz="1200" dirty="0" smtClean="0"/>
              <a:t>250</a:t>
            </a:r>
            <a:r>
              <a:rPr lang="ko-KR" altLang="en-US" sz="1200" dirty="0" smtClean="0"/>
              <a:t>만 원 한도에서 총비용의 </a:t>
            </a:r>
            <a:r>
              <a:rPr lang="en-US" altLang="ko-KR" sz="1200" dirty="0" smtClean="0"/>
              <a:t>80%</a:t>
            </a:r>
            <a:r>
              <a:rPr lang="ko-KR" altLang="en-US" sz="1200" dirty="0" smtClean="0"/>
              <a:t>를 지원해 준다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이런 ‘사기 진작’ 프로그램은 직원은 물론 회사에도 도움이 된다는 게 관련 회사의 분석이다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err="1" smtClean="0"/>
              <a:t>포스코</a:t>
            </a:r>
            <a:r>
              <a:rPr lang="ko-KR" altLang="en-US" sz="1200" dirty="0" smtClean="0"/>
              <a:t> ‘</a:t>
            </a:r>
            <a:r>
              <a:rPr lang="ko-KR" altLang="en-US" sz="1200" dirty="0" err="1" smtClean="0"/>
              <a:t>휴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토피아</a:t>
            </a:r>
            <a:r>
              <a:rPr lang="ko-KR" altLang="en-US" sz="1200" dirty="0" smtClean="0"/>
              <a:t>’ 운영 담당자인 이영세 보건지원팀장은 “회사 차원에서 직원의 고민과 스트레스를 해결하려는 노력을 직원들이 이해하는 것 같다”고 말했다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주성원 기자 </a:t>
            </a:r>
            <a:r>
              <a:rPr lang="en-US" altLang="ko-KR" sz="1200" dirty="0" smtClean="0"/>
              <a:t>swon@donga.com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"</a:t>
            </a:r>
            <a:r>
              <a:rPr lang="ko-KR" altLang="en-US" sz="1200" dirty="0" smtClean="0"/>
              <a:t>세상을 보는 맑은 창이 되겠습니다</a:t>
            </a:r>
            <a:r>
              <a:rPr lang="en-US" altLang="ko-KR" sz="1200" dirty="0" smtClean="0"/>
              <a:t>."</a:t>
            </a:r>
            <a:br>
              <a:rPr lang="en-US" altLang="ko-KR" sz="1200" dirty="0" smtClean="0"/>
            </a:br>
            <a:endParaRPr lang="en-US" altLang="ko-KR" sz="1200" dirty="0" smtClean="0"/>
          </a:p>
          <a:p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b="1" dirty="0" smtClean="0"/>
              <a:t>고경당  </a:t>
            </a:r>
            <a:r>
              <a:rPr lang="ko-KR" altLang="en-US" sz="2800" b="1" dirty="0" smtClean="0"/>
              <a:t>한의원 </a:t>
            </a:r>
            <a:r>
              <a:rPr lang="ko-KR" altLang="en-US" sz="2800" b="1" dirty="0" smtClean="0"/>
              <a:t>개원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기치료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ko-KR" sz="6400" dirty="0" smtClean="0"/>
              <a:t>[</a:t>
            </a:r>
            <a:r>
              <a:rPr lang="ko-KR" altLang="en-US" sz="6400" dirty="0" smtClean="0"/>
              <a:t>스크랩</a:t>
            </a:r>
            <a:r>
              <a:rPr lang="en-US" altLang="ko-KR" sz="6400" dirty="0" smtClean="0"/>
              <a:t>] </a:t>
            </a:r>
            <a:r>
              <a:rPr lang="ko-KR" altLang="en-US" sz="6400" dirty="0" smtClean="0"/>
              <a:t>한국 </a:t>
            </a:r>
            <a:r>
              <a:rPr lang="ko-KR" altLang="en-US" sz="6400" dirty="0" err="1" smtClean="0"/>
              <a:t>기치유</a:t>
            </a:r>
            <a:r>
              <a:rPr lang="ko-KR" altLang="en-US" sz="6400" dirty="0" smtClean="0"/>
              <a:t> 연구회 </a:t>
            </a:r>
            <a:r>
              <a:rPr lang="en-US" altLang="ko-KR" sz="6400" dirty="0" smtClean="0"/>
              <a:t>- </a:t>
            </a:r>
            <a:r>
              <a:rPr lang="ko-KR" altLang="en-US" sz="6400" dirty="0" err="1" smtClean="0"/>
              <a:t>고경당한의원</a:t>
            </a:r>
            <a:r>
              <a:rPr lang="ko-KR" altLang="en-US" sz="6400" dirty="0" smtClean="0"/>
              <a:t> 개원 *</a:t>
            </a:r>
            <a:r>
              <a:rPr lang="en-US" altLang="ko-KR" sz="6400" dirty="0" smtClean="0"/>
              <a:t>^^* </a:t>
            </a:r>
          </a:p>
          <a:p>
            <a:r>
              <a:rPr lang="ko-KR" altLang="en-US" sz="6400" dirty="0" smtClean="0"/>
              <a:t>글쓴이 </a:t>
            </a:r>
            <a:r>
              <a:rPr lang="en-US" altLang="ko-KR" sz="6400" dirty="0" smtClean="0"/>
              <a:t>: </a:t>
            </a:r>
            <a:r>
              <a:rPr lang="ko-KR" altLang="en-US" sz="6400" dirty="0" smtClean="0"/>
              <a:t>天醫 번호 </a:t>
            </a:r>
            <a:r>
              <a:rPr lang="en-US" altLang="ko-KR" sz="6400" dirty="0" smtClean="0"/>
              <a:t>: 100</a:t>
            </a:r>
            <a:r>
              <a:rPr lang="ko-KR" altLang="en-US" sz="6400" dirty="0" smtClean="0"/>
              <a:t>조회수 </a:t>
            </a:r>
            <a:r>
              <a:rPr lang="en-US" altLang="ko-KR" sz="6400" dirty="0" smtClean="0"/>
              <a:t>: 02007.06.23 17:54 </a:t>
            </a:r>
          </a:p>
          <a:p>
            <a:r>
              <a:rPr lang="en-US" altLang="ko-KR" sz="6400" dirty="0" smtClean="0"/>
              <a:t> </a:t>
            </a:r>
          </a:p>
          <a:p>
            <a:r>
              <a:rPr lang="ko-KR" altLang="en-US" sz="6400" b="1" dirty="0" smtClean="0"/>
              <a:t>고경당 한의원 개원</a:t>
            </a:r>
            <a:endParaRPr lang="ko-KR" altLang="en-US" sz="6400" dirty="0" smtClean="0"/>
          </a:p>
          <a:p>
            <a:r>
              <a:rPr lang="ko-KR" altLang="en-US" sz="6400" dirty="0" smtClean="0"/>
              <a:t>지난 </a:t>
            </a:r>
            <a:r>
              <a:rPr lang="ko-KR" altLang="en-US" sz="6400" dirty="0" err="1" smtClean="0"/>
              <a:t>토요일날</a:t>
            </a:r>
            <a:r>
              <a:rPr lang="en-US" altLang="ko-KR" sz="6400" dirty="0" smtClean="0"/>
              <a:t>(6/16) </a:t>
            </a:r>
            <a:r>
              <a:rPr lang="ko-KR" altLang="en-US" sz="6400" dirty="0" err="1" smtClean="0"/>
              <a:t>은평동에</a:t>
            </a:r>
            <a:r>
              <a:rPr lang="ko-KR" altLang="en-US" sz="6400" dirty="0" smtClean="0"/>
              <a:t> 고경당 한의원이 개원을 </a:t>
            </a:r>
          </a:p>
          <a:p>
            <a:r>
              <a:rPr lang="ko-KR" altLang="en-US" sz="6400" dirty="0" smtClean="0"/>
              <a:t>했습니다</a:t>
            </a:r>
            <a:r>
              <a:rPr lang="en-US" altLang="ko-KR" sz="6400" dirty="0" smtClean="0"/>
              <a:t>. </a:t>
            </a:r>
          </a:p>
          <a:p>
            <a:r>
              <a:rPr lang="ko-KR" altLang="en-US" sz="6400" dirty="0" smtClean="0"/>
              <a:t>한국 </a:t>
            </a:r>
            <a:r>
              <a:rPr lang="ko-KR" altLang="en-US" sz="6400" dirty="0" err="1" smtClean="0"/>
              <a:t>기치유</a:t>
            </a:r>
            <a:r>
              <a:rPr lang="ko-KR" altLang="en-US" sz="6400" dirty="0" smtClean="0"/>
              <a:t> 연구회와 협력하여 한의원에서 기치유도 합니다</a:t>
            </a:r>
            <a:r>
              <a:rPr lang="en-US" altLang="ko-KR" sz="6400" dirty="0" smtClean="0"/>
              <a:t>. ^^*</a:t>
            </a:r>
          </a:p>
          <a:p>
            <a:r>
              <a:rPr lang="en-US" altLang="ko-KR" sz="6400" dirty="0" smtClean="0"/>
              <a:t> </a:t>
            </a:r>
          </a:p>
          <a:p>
            <a:r>
              <a:rPr lang="ko-KR" altLang="en-US" sz="6400" dirty="0" smtClean="0"/>
              <a:t>한의학에서 할 수 없는 부분을 기치유가 잘 보완하여 더 높은 치유 효과를 </a:t>
            </a:r>
          </a:p>
          <a:p>
            <a:r>
              <a:rPr lang="ko-KR" altLang="en-US" sz="6400" dirty="0" smtClean="0"/>
              <a:t>볼 수 있으리라 생각합니다</a:t>
            </a:r>
            <a:r>
              <a:rPr lang="en-US" altLang="ko-KR" sz="6400" dirty="0" smtClean="0"/>
              <a:t>. </a:t>
            </a:r>
          </a:p>
          <a:p>
            <a:r>
              <a:rPr lang="en-US" altLang="ko-KR" sz="6400" dirty="0" smtClean="0"/>
              <a:t> </a:t>
            </a:r>
          </a:p>
          <a:p>
            <a:r>
              <a:rPr lang="ko-KR" altLang="en-US" sz="6400" b="1" dirty="0" smtClean="0"/>
              <a:t>고경당 한의원 번창하시길 바랍니다</a:t>
            </a:r>
            <a:r>
              <a:rPr lang="en-US" altLang="ko-KR" sz="6400" b="1" dirty="0" smtClean="0"/>
              <a:t>. *^^*</a:t>
            </a:r>
          </a:p>
          <a:p>
            <a:endParaRPr lang="en-US" altLang="ko-KR" sz="6400" b="1" dirty="0"/>
          </a:p>
          <a:p>
            <a:r>
              <a:rPr lang="ko-KR" altLang="en-US" sz="6400" dirty="0" smtClean="0"/>
              <a:t>인체의 구성물질 중 가장 중요한 세가지 인자 </a:t>
            </a:r>
            <a:r>
              <a:rPr lang="en-US" altLang="ko-KR" sz="6400" dirty="0" smtClean="0"/>
              <a:t>&lt;</a:t>
            </a:r>
            <a:r>
              <a:rPr lang="ko-KR" altLang="en-US" sz="6400" dirty="0" smtClean="0"/>
              <a:t>精</a:t>
            </a:r>
            <a:r>
              <a:rPr lang="en-US" altLang="ko-KR" sz="6400" dirty="0" smtClean="0"/>
              <a:t>.</a:t>
            </a:r>
            <a:r>
              <a:rPr lang="ko-KR" altLang="en-US" sz="6400" dirty="0" smtClean="0"/>
              <a:t>氣</a:t>
            </a:r>
            <a:r>
              <a:rPr lang="en-US" altLang="ko-KR" sz="6400" dirty="0" smtClean="0"/>
              <a:t>.</a:t>
            </a:r>
            <a:r>
              <a:rPr lang="ko-KR" altLang="en-US" sz="6400" dirty="0" smtClean="0"/>
              <a:t>神</a:t>
            </a:r>
            <a:r>
              <a:rPr lang="en-US" altLang="ko-KR" sz="6400" dirty="0" smtClean="0"/>
              <a:t>&gt;</a:t>
            </a:r>
            <a:r>
              <a:rPr lang="ko-KR" altLang="en-US" sz="6400" dirty="0" smtClean="0"/>
              <a:t>을 단련하고 조절하는 것</a:t>
            </a:r>
            <a:br>
              <a:rPr lang="ko-KR" altLang="en-US" sz="6400" dirty="0" smtClean="0"/>
            </a:br>
            <a:r>
              <a:rPr lang="ko-KR" altLang="en-US" sz="6400" dirty="0" smtClean="0"/>
              <a:t>“기”는 호흡의 의미이며 “공”은 의식적으로 끊임없이 호흡이나 자세를 조정하여 </a:t>
            </a:r>
            <a:br>
              <a:rPr lang="ko-KR" altLang="en-US" sz="6400" dirty="0" smtClean="0"/>
            </a:br>
            <a:r>
              <a:rPr lang="ko-KR" altLang="en-US" sz="6400" dirty="0" smtClean="0"/>
              <a:t>단련한다는 의미 </a:t>
            </a:r>
            <a:br>
              <a:rPr lang="ko-KR" altLang="en-US" sz="6400" dirty="0" smtClean="0"/>
            </a:br>
            <a:r>
              <a:rPr lang="ko-KR" altLang="en-US" sz="6400" dirty="0" smtClean="0"/>
              <a:t>운동을 통하여 의식과 호흡을 체내기혈을 조절함으로써 養精</a:t>
            </a:r>
            <a:r>
              <a:rPr lang="en-US" altLang="ko-KR" sz="6400" dirty="0" smtClean="0"/>
              <a:t>,</a:t>
            </a:r>
            <a:r>
              <a:rPr lang="ko-KR" altLang="en-US" sz="6400" dirty="0" smtClean="0"/>
              <a:t>養氣</a:t>
            </a:r>
            <a:r>
              <a:rPr lang="en-US" altLang="ko-KR" sz="6400" dirty="0" smtClean="0"/>
              <a:t>,</a:t>
            </a:r>
            <a:r>
              <a:rPr lang="ko-KR" altLang="en-US" sz="6400" dirty="0" smtClean="0"/>
              <a:t>寧神케 하는 것 </a:t>
            </a:r>
            <a:br>
              <a:rPr lang="ko-KR" altLang="en-US" sz="6400" dirty="0" smtClean="0"/>
            </a:br>
            <a:r>
              <a:rPr lang="ko-KR" altLang="en-US" sz="6400" dirty="0" smtClean="0"/>
              <a:t>진정한 목적은 진기를 단련하고 새로운 원기를 양성하며 정기를 </a:t>
            </a:r>
            <a:r>
              <a:rPr lang="ko-KR" altLang="en-US" sz="6400" dirty="0" err="1" smtClean="0"/>
              <a:t>학고하게</a:t>
            </a:r>
            <a:r>
              <a:rPr lang="ko-KR" altLang="en-US" sz="6400" dirty="0" smtClean="0"/>
              <a:t> 하는 것   기는 세계를 구성하는 가장 기본적인 물질이며 우주에 있는 모든 사물은 기의 운동변화에 의하여 생긴다고 보기 때문에 기는 인체를 구성하는 기본적인 물질이며 기의 운동 변화에 따라 인간의 여러 생명활동이 영위된다</a:t>
            </a:r>
            <a:r>
              <a:rPr lang="en-US" altLang="ko-KR" sz="6400" dirty="0" smtClean="0"/>
              <a:t>.   </a:t>
            </a:r>
            <a:r>
              <a:rPr lang="ko-KR" altLang="en-US" sz="6400" dirty="0" smtClean="0"/>
              <a:t>변화된 음양을 조절하고 기혈의 흐름을 원활히 하며 경락을 소통시키고 진기를 배양하여 </a:t>
            </a:r>
            <a:br>
              <a:rPr lang="ko-KR" altLang="en-US" sz="6400" dirty="0" smtClean="0"/>
            </a:br>
            <a:r>
              <a:rPr lang="ko-KR" altLang="en-US" sz="6400" dirty="0" smtClean="0"/>
              <a:t>사람의 생명력을 왕성하게 하여 인체기능의 평형을 조정시키고 유지시킨다</a:t>
            </a:r>
            <a:r>
              <a:rPr lang="en-US" altLang="ko-KR" sz="6400" dirty="0" smtClean="0"/>
              <a:t>. </a:t>
            </a:r>
            <a:r>
              <a:rPr lang="ko-KR" altLang="en-US" sz="6400" dirty="0" smtClean="0"/>
              <a:t>정서적인 안정을 통하여 신경정신 계통의 질병을 치유한다</a:t>
            </a:r>
            <a:r>
              <a:rPr lang="en-US" altLang="ko-KR" sz="6400" dirty="0" smtClean="0"/>
              <a:t>. </a:t>
            </a:r>
            <a:r>
              <a:rPr lang="ko-KR" altLang="en-US" sz="6400" dirty="0" smtClean="0"/>
              <a:t>인간의 뇌세포의 개발에 효과적이며 정신적인 집중력을 향상시킨다</a:t>
            </a:r>
            <a:r>
              <a:rPr lang="en-US" altLang="ko-KR" sz="6400" dirty="0" smtClean="0"/>
              <a:t>.       </a:t>
            </a:r>
            <a:r>
              <a:rPr lang="ko-KR" altLang="en-US" sz="6400" dirty="0" err="1" smtClean="0"/>
              <a:t>산후풍</a:t>
            </a:r>
            <a:r>
              <a:rPr lang="en-US" altLang="ko-KR" sz="6400" dirty="0" smtClean="0"/>
              <a:t>, </a:t>
            </a:r>
            <a:r>
              <a:rPr lang="ko-KR" altLang="en-US" sz="6400" dirty="0" smtClean="0"/>
              <a:t>수족냉증</a:t>
            </a:r>
            <a:r>
              <a:rPr lang="en-US" altLang="ko-KR" sz="6400" dirty="0" smtClean="0"/>
              <a:t>,</a:t>
            </a:r>
            <a:r>
              <a:rPr lang="ko-KR" altLang="en-US" sz="6400" dirty="0" smtClean="0"/>
              <a:t>생리통</a:t>
            </a:r>
            <a:r>
              <a:rPr lang="en-US" altLang="ko-KR" sz="6400" dirty="0" smtClean="0"/>
              <a:t>,</a:t>
            </a:r>
            <a:r>
              <a:rPr lang="ko-KR" altLang="en-US" sz="6400" dirty="0" smtClean="0"/>
              <a:t>불임</a:t>
            </a:r>
            <a:r>
              <a:rPr lang="en-US" altLang="ko-KR" sz="6400" dirty="0" smtClean="0"/>
              <a:t>, </a:t>
            </a:r>
            <a:r>
              <a:rPr lang="ko-KR" altLang="en-US" sz="6400" dirty="0" smtClean="0"/>
              <a:t>습관성 유산</a:t>
            </a:r>
            <a:r>
              <a:rPr lang="en-US" altLang="ko-KR" sz="6400" dirty="0" smtClean="0"/>
              <a:t>,</a:t>
            </a:r>
            <a:r>
              <a:rPr lang="ko-KR" altLang="en-US" sz="6400" dirty="0" smtClean="0"/>
              <a:t>자궁근종</a:t>
            </a:r>
            <a:r>
              <a:rPr lang="en-US" altLang="ko-KR" sz="6400" dirty="0" smtClean="0"/>
              <a:t>,</a:t>
            </a:r>
            <a:r>
              <a:rPr lang="ko-KR" altLang="en-US" sz="6400" dirty="0" smtClean="0"/>
              <a:t>갱년기 장애 등 우울증</a:t>
            </a:r>
            <a:r>
              <a:rPr lang="en-US" altLang="ko-KR" sz="6400" dirty="0" smtClean="0"/>
              <a:t>, </a:t>
            </a:r>
            <a:r>
              <a:rPr lang="ko-KR" altLang="en-US" sz="6400" dirty="0" smtClean="0"/>
              <a:t>불면증</a:t>
            </a:r>
            <a:r>
              <a:rPr lang="en-US" altLang="ko-KR" sz="6400" dirty="0" smtClean="0"/>
              <a:t>, </a:t>
            </a:r>
            <a:r>
              <a:rPr lang="ko-KR" altLang="en-US" sz="6400" dirty="0" smtClean="0"/>
              <a:t>화병</a:t>
            </a:r>
            <a:r>
              <a:rPr lang="en-US" altLang="ko-KR" sz="6400" dirty="0" smtClean="0"/>
              <a:t>,</a:t>
            </a:r>
            <a:r>
              <a:rPr lang="ko-KR" altLang="en-US" sz="6400" dirty="0" smtClean="0"/>
              <a:t>신경과민</a:t>
            </a:r>
            <a:r>
              <a:rPr lang="en-US" altLang="ko-KR" sz="6400" dirty="0" smtClean="0"/>
              <a:t>, </a:t>
            </a:r>
            <a:r>
              <a:rPr lang="ko-KR" altLang="en-US" sz="6400" dirty="0" smtClean="0"/>
              <a:t>스트레스 질환 두통</a:t>
            </a:r>
            <a:r>
              <a:rPr lang="en-US" altLang="ko-KR" sz="6400" dirty="0" smtClean="0"/>
              <a:t>, </a:t>
            </a:r>
            <a:r>
              <a:rPr lang="ko-KR" altLang="en-US" sz="6400" dirty="0" err="1" smtClean="0"/>
              <a:t>어지러움증</a:t>
            </a:r>
            <a:r>
              <a:rPr lang="en-US" altLang="ko-KR" sz="6400" dirty="0" smtClean="0"/>
              <a:t>, </a:t>
            </a:r>
            <a:r>
              <a:rPr lang="ko-KR" altLang="en-US" sz="6400" dirty="0" err="1" smtClean="0"/>
              <a:t>중중</a:t>
            </a:r>
            <a:r>
              <a:rPr lang="en-US" altLang="ko-KR" sz="6400" dirty="0" smtClean="0"/>
              <a:t>, </a:t>
            </a:r>
            <a:r>
              <a:rPr lang="ko-KR" altLang="en-US" sz="6400" dirty="0" smtClean="0"/>
              <a:t>치매</a:t>
            </a:r>
            <a:r>
              <a:rPr lang="en-US" altLang="ko-KR" sz="6400" dirty="0" smtClean="0"/>
              <a:t>,    </a:t>
            </a:r>
            <a:endParaRPr lang="en-US" altLang="ko-KR" sz="6400" b="1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2"/>
            <a:ext cx="8229600" cy="1178727"/>
          </a:xfrm>
        </p:spPr>
        <p:txBody>
          <a:bodyPr>
            <a:normAutofit fontScale="90000"/>
          </a:bodyPr>
          <a:lstStyle/>
          <a:p>
            <a:r>
              <a:rPr lang="ko-KR" altLang="en-US" sz="2800" dirty="0" smtClean="0"/>
              <a:t>일본 </a:t>
            </a:r>
            <a:r>
              <a:rPr lang="en-US" altLang="ko-KR" sz="2800" dirty="0" smtClean="0"/>
              <a:t>TBS </a:t>
            </a:r>
            <a:r>
              <a:rPr lang="ko-KR" altLang="en-US" sz="2800" dirty="0" smtClean="0"/>
              <a:t>방송 </a:t>
            </a:r>
            <a:r>
              <a:rPr lang="en-US" altLang="ko-KR" sz="2800" dirty="0" smtClean="0"/>
              <a:t>- </a:t>
            </a:r>
            <a:r>
              <a:rPr lang="ko-KR" altLang="en-US" sz="2800" dirty="0" smtClean="0"/>
              <a:t>중국 대련 </a:t>
            </a:r>
            <a:r>
              <a:rPr lang="ko-KR" altLang="en-US" sz="2800" dirty="0" err="1" smtClean="0"/>
              <a:t>宋麗娟</a:t>
            </a:r>
            <a:r>
              <a:rPr lang="ko-KR" altLang="en-US" sz="2800" dirty="0" smtClean="0"/>
              <a:t> 여인의 </a:t>
            </a:r>
            <a:r>
              <a:rPr lang="ko-KR" altLang="en-US" sz="2800" dirty="0" err="1" smtClean="0"/>
              <a:t>원극기공에서의</a:t>
            </a:r>
            <a:r>
              <a:rPr lang="ko-KR" altLang="en-US" sz="2800" dirty="0" smtClean="0"/>
              <a:t> 뇌종양 치료 사례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2000296" y="1200151"/>
            <a:ext cx="13144592" cy="4907781"/>
          </a:xfrm>
        </p:spPr>
        <p:txBody>
          <a:bodyPr>
            <a:normAutofit fontScale="92500" lnSpcReduction="10000"/>
          </a:bodyPr>
          <a:lstStyle/>
          <a:p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        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sz="2500" dirty="0" smtClean="0"/>
              <a:t>일본 </a:t>
            </a:r>
            <a:r>
              <a:rPr lang="en-US" altLang="ko-KR" sz="2500" dirty="0" smtClean="0"/>
              <a:t>TBS </a:t>
            </a:r>
            <a:r>
              <a:rPr lang="ko-KR" altLang="en-US" sz="2500" dirty="0" smtClean="0"/>
              <a:t>방송 </a:t>
            </a:r>
            <a:r>
              <a:rPr lang="en-US" altLang="ko-KR" sz="2500" dirty="0" smtClean="0"/>
              <a:t>- </a:t>
            </a:r>
            <a:r>
              <a:rPr lang="ko-KR" altLang="en-US" sz="2500" dirty="0" smtClean="0"/>
              <a:t>중국 대련 </a:t>
            </a:r>
            <a:r>
              <a:rPr lang="ko-KR" altLang="en-US" sz="2500" dirty="0" err="1" smtClean="0"/>
              <a:t>宋麗娟</a:t>
            </a:r>
            <a:r>
              <a:rPr lang="ko-KR" altLang="en-US" sz="2500" dirty="0" smtClean="0"/>
              <a:t> 여인의 </a:t>
            </a:r>
            <a:r>
              <a:rPr lang="ko-KR" altLang="en-US" sz="2500" dirty="0" err="1" smtClean="0"/>
              <a:t>원극기공에서의</a:t>
            </a:r>
            <a:r>
              <a:rPr lang="ko-KR" altLang="en-US" sz="2500" dirty="0" smtClean="0"/>
              <a:t> 뇌종양 치료 사례 </a:t>
            </a:r>
            <a:r>
              <a:rPr lang="en-US" altLang="ko-KR" sz="2500" dirty="0" smtClean="0"/>
              <a:t/>
            </a:r>
            <a:br>
              <a:rPr lang="en-US" altLang="ko-KR" sz="2500" dirty="0" smtClean="0"/>
            </a:br>
            <a:endParaRPr lang="en-US" altLang="ko-KR" sz="2500" dirty="0"/>
          </a:p>
        </p:txBody>
      </p:sp>
      <p:pic>
        <p:nvPicPr>
          <p:cNvPr id="6" name="일본_TBS_방송_-_중국_대련_宋麗娟_여인의_원극기공에서의_뇌종양_치료_사례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928676"/>
            <a:ext cx="4357718" cy="4000528"/>
          </a:xfrm>
          <a:prstGeom prst="rect">
            <a:avLst/>
          </a:prstGeom>
        </p:spPr>
      </p:pic>
      <p:pic>
        <p:nvPicPr>
          <p:cNvPr id="7" name="일본_TBS_방송_-_중국_대련_宋麗娟_여인의_원극기공에서의_뇌종양_치료_사례_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57752" y="928676"/>
            <a:ext cx="428624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2427</TotalTime>
  <Words>851</Words>
  <Application>Microsoft Office PowerPoint</Application>
  <PresentationFormat>화면 슬라이드 쇼(16:9)</PresentationFormat>
  <Paragraphs>288</Paragraphs>
  <Slides>26</Slides>
  <Notes>1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메트로</vt:lpstr>
      <vt:lpstr>氣치료와 운동요법] 진영수 서울중앙병원 스포츠건강의학센터 소장</vt:lpstr>
      <vt:lpstr>슬라이드 2</vt:lpstr>
      <vt:lpstr>氣 방사</vt:lpstr>
      <vt:lpstr>경희의료원 한방병원 기공클리닉 첫 개설</vt:lpstr>
      <vt:lpstr>슬라이드 5</vt:lpstr>
      <vt:lpstr>차병원 기공교실 원장, 차병원 기태교교실 원장으로 재직중이며 포천중문의대 및 서울간호대학 의료기공에 출강하고</vt:lpstr>
      <vt:lpstr>SK㈜ 임원 A 씨는 매주 화요일 회사에서 ‘기공(氣功) 치료’를 받는다.</vt:lpstr>
      <vt:lpstr>고경당  한의원 개원 기치료</vt:lpstr>
      <vt:lpstr>일본 TBS 방송 - 중국 대련 宋麗娟 여인의 원극기공에서의 뇌종양 치료 사례  </vt:lpstr>
      <vt:lpstr>  난강 윤금선 선생은 중국에서 명의로 인정받고 있는 한의사이자 중서의결합의사이며, 공인된 고급기공사, 특이공능기공사로서 </vt:lpstr>
      <vt:lpstr>  난강 윤금선 선생은 중국에서 명의로 인정받고 있는 한의사이자 중서의결합의사이며, 공인된 고급기공사, 특이공능기공사로서 </vt:lpstr>
      <vt:lpstr>  손 온도가 화씨 202도까지 상승하는 기공 고수</vt:lpstr>
      <vt:lpstr>슬라이드 13</vt:lpstr>
      <vt:lpstr>강서한의원기치료동영상</vt:lpstr>
      <vt:lpstr>싱가폴 국립대학  연구팀에서 기치료전후의 뇌파분석자료</vt:lpstr>
      <vt:lpstr>大藏功 다큐동영상 </vt:lpstr>
      <vt:lpstr>슬라이드 17</vt:lpstr>
      <vt:lpstr>슬라이드 18</vt:lpstr>
      <vt:lpstr>경희선한의원 기치료</vt:lpstr>
      <vt:lpstr> 기(氣)가 세상을 움직인다 </vt:lpstr>
      <vt:lpstr>미국 의료계 대체요법 수용-컬럼비아大 기공치료 연구</vt:lpstr>
      <vt:lpstr>"중국 암환자 기공으로 생존율 높인다." </vt:lpstr>
      <vt:lpstr>  마음을 다스려 병을 치료하는 대법이니라.</vt:lpstr>
      <vt:lpstr>슬라이드 24</vt:lpstr>
      <vt:lpstr>슬라이드 25</vt:lpstr>
      <vt:lpstr>슬라이드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</dc:creator>
  <cp:lastModifiedBy>hp</cp:lastModifiedBy>
  <cp:revision>168</cp:revision>
  <dcterms:created xsi:type="dcterms:W3CDTF">2007-10-08T09:41:56Z</dcterms:created>
  <dcterms:modified xsi:type="dcterms:W3CDTF">2009-01-30T08:10:27Z</dcterms:modified>
</cp:coreProperties>
</file>